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y="5143500" cx="9144000"/>
  <p:notesSz cx="6858000" cy="9144000"/>
  <p:embeddedFontLst>
    <p:embeddedFont>
      <p:font typeface="Raleway"/>
      <p:regular r:id="rId46"/>
      <p:bold r:id="rId47"/>
      <p:italic r:id="rId48"/>
      <p:boldItalic r:id="rId49"/>
    </p:embeddedFont>
    <p:embeddedFont>
      <p:font typeface="Lato"/>
      <p:regular r:id="rId50"/>
      <p:bold r:id="rId51"/>
      <p:italic r:id="rId52"/>
      <p:boldItalic r:id="rId53"/>
    </p:embeddedFont>
    <p:embeddedFont>
      <p:font typeface="Montserrat"/>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58" roundtripDataSignature="AMtx7mhi+diB3tTPl0RlD5QOScPm/lWq+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Raleway-regular.fntdata"/><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aleway-italic.fntdata"/><Relationship Id="rId47" Type="http://schemas.openxmlformats.org/officeDocument/2006/relationships/font" Target="fonts/Raleway-bold.fntdata"/><Relationship Id="rId49"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Lato-bold.fntdata"/><Relationship Id="rId50" Type="http://schemas.openxmlformats.org/officeDocument/2006/relationships/font" Target="fonts/Lato-regular.fntdata"/><Relationship Id="rId53" Type="http://schemas.openxmlformats.org/officeDocument/2006/relationships/font" Target="fonts/Lato-boldItalic.fntdata"/><Relationship Id="rId52" Type="http://schemas.openxmlformats.org/officeDocument/2006/relationships/font" Target="fonts/Lato-italic.fntdata"/><Relationship Id="rId11" Type="http://schemas.openxmlformats.org/officeDocument/2006/relationships/slide" Target="slides/slide6.xml"/><Relationship Id="rId55" Type="http://schemas.openxmlformats.org/officeDocument/2006/relationships/font" Target="fonts/Montserrat-bold.fntdata"/><Relationship Id="rId10" Type="http://schemas.openxmlformats.org/officeDocument/2006/relationships/slide" Target="slides/slide5.xml"/><Relationship Id="rId54" Type="http://schemas.openxmlformats.org/officeDocument/2006/relationships/font" Target="fonts/Montserrat-regular.fntdata"/><Relationship Id="rId13" Type="http://schemas.openxmlformats.org/officeDocument/2006/relationships/slide" Target="slides/slide8.xml"/><Relationship Id="rId57" Type="http://schemas.openxmlformats.org/officeDocument/2006/relationships/font" Target="fonts/Montserrat-boldItalic.fntdata"/><Relationship Id="rId12" Type="http://schemas.openxmlformats.org/officeDocument/2006/relationships/slide" Target="slides/slide7.xml"/><Relationship Id="rId56" Type="http://schemas.openxmlformats.org/officeDocument/2006/relationships/font" Target="fonts/Montserrat-italic.fntdata"/><Relationship Id="rId15" Type="http://schemas.openxmlformats.org/officeDocument/2006/relationships/slide" Target="slides/slide10.xml"/><Relationship Id="rId14" Type="http://schemas.openxmlformats.org/officeDocument/2006/relationships/slide" Target="slides/slide9.xml"/><Relationship Id="rId58"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f8409bb9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gf8409bb95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407f45aea0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407f45aea0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407f45aea0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407f45aea0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5c04ecd4a2_2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5c04ecd4a2_2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5c273c5d7c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5c273c5d7c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407f45aea0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407f45aea0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5c273c5d7c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5c273c5d7c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087f60bbcc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1087f60bbcc_0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087f60bbcc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g1087f60bbcc_0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087f60c27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g1087f60c27a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087f60c27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1087f60c27a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087f60bbcc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g1087f60bbcc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407e59db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g1407e59db2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407f45ae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407f45ae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407f45aea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407f45aea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407f45aea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407f45aea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407f45aea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407f45aea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407f45aea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407f45aea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407f45aea0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407f45aea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407f45aea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407f45aea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407f45aea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407f45aea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5c04ecd4a2_2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5c04ecd4a2_2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407f45aea0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407f45aea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408c7c810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408c7c810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407e59db2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g1407e59db2a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408c7c810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1408c7c810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408c7c810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408c7c810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407f45aea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g1407f45aea0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407f45aea0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3" name="Google Shape;353;g1407f45aea0_0_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407f45aea0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g1407f45aea0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407f45aea0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g1407f45aea0_0_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1407f45aea0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g1407f45aea0_0_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5c04ecd4a2_2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5c04ecd4a2_2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408c7c8102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1408c7c8102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087f60bbcc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1087f60bbcc_0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087f60bbcc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1087f60bbcc_0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087f60bbcc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g1087f60bbcc_0_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087f60bbcc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g1087f60bbcc_0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087f60bbcc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g1087f60bbcc_0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9"/>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29"/>
          <p:cNvGrpSpPr/>
          <p:nvPr/>
        </p:nvGrpSpPr>
        <p:grpSpPr>
          <a:xfrm>
            <a:off x="830392" y="1191256"/>
            <a:ext cx="745763" cy="45826"/>
            <a:chOff x="4580561" y="2589004"/>
            <a:chExt cx="1064464" cy="25200"/>
          </a:xfrm>
        </p:grpSpPr>
        <p:sp>
          <p:nvSpPr>
            <p:cNvPr id="12" name="Google Shape;12;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29"/>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29"/>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2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38"/>
          <p:cNvGrpSpPr/>
          <p:nvPr/>
        </p:nvGrpSpPr>
        <p:grpSpPr>
          <a:xfrm>
            <a:off x="830392" y="4169130"/>
            <a:ext cx="745763" cy="45826"/>
            <a:chOff x="4580561" y="2589004"/>
            <a:chExt cx="1064464" cy="25200"/>
          </a:xfrm>
        </p:grpSpPr>
        <p:sp>
          <p:nvSpPr>
            <p:cNvPr id="75" name="Google Shape;75;p3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38"/>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38"/>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79" name="Google Shape;79;p3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3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0"/>
          <p:cNvGrpSpPr/>
          <p:nvPr/>
        </p:nvGrpSpPr>
        <p:grpSpPr>
          <a:xfrm>
            <a:off x="830392" y="1191256"/>
            <a:ext cx="745763" cy="45826"/>
            <a:chOff x="4580561" y="2589004"/>
            <a:chExt cx="1064464" cy="25200"/>
          </a:xfrm>
        </p:grpSpPr>
        <p:sp>
          <p:nvSpPr>
            <p:cNvPr id="20" name="Google Shape;20;p3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3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3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31"/>
          <p:cNvGrpSpPr/>
          <p:nvPr/>
        </p:nvGrpSpPr>
        <p:grpSpPr>
          <a:xfrm>
            <a:off x="830392" y="1191256"/>
            <a:ext cx="745763" cy="45826"/>
            <a:chOff x="4580561" y="2589004"/>
            <a:chExt cx="1064464" cy="25200"/>
          </a:xfrm>
        </p:grpSpPr>
        <p:sp>
          <p:nvSpPr>
            <p:cNvPr id="27" name="Google Shape;27;p3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31"/>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3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3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32"/>
          <p:cNvGrpSpPr/>
          <p:nvPr/>
        </p:nvGrpSpPr>
        <p:grpSpPr>
          <a:xfrm>
            <a:off x="830392" y="1191256"/>
            <a:ext cx="745763" cy="45826"/>
            <a:chOff x="4580561" y="2589004"/>
            <a:chExt cx="1064464" cy="25200"/>
          </a:xfrm>
        </p:grpSpPr>
        <p:sp>
          <p:nvSpPr>
            <p:cNvPr id="34" name="Google Shape;34;p3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3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7" name="Google Shape;37;p32"/>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32"/>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9" name="Google Shape;39;p3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3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33"/>
          <p:cNvGrpSpPr/>
          <p:nvPr/>
        </p:nvGrpSpPr>
        <p:grpSpPr>
          <a:xfrm>
            <a:off x="830392" y="1191256"/>
            <a:ext cx="745763" cy="45826"/>
            <a:chOff x="4580561" y="2589004"/>
            <a:chExt cx="1064464" cy="25200"/>
          </a:xfrm>
        </p:grpSpPr>
        <p:sp>
          <p:nvSpPr>
            <p:cNvPr id="43" name="Google Shape;43;p3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3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3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34"/>
          <p:cNvGrpSpPr/>
          <p:nvPr/>
        </p:nvGrpSpPr>
        <p:grpSpPr>
          <a:xfrm>
            <a:off x="830392" y="1191256"/>
            <a:ext cx="745763" cy="45826"/>
            <a:chOff x="4580561" y="2589004"/>
            <a:chExt cx="1064464" cy="25200"/>
          </a:xfrm>
        </p:grpSpPr>
        <p:sp>
          <p:nvSpPr>
            <p:cNvPr id="50" name="Google Shape;50;p3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3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34"/>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3" name="Google Shape;53;p34"/>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3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35"/>
          <p:cNvGrpSpPr/>
          <p:nvPr/>
        </p:nvGrpSpPr>
        <p:grpSpPr>
          <a:xfrm>
            <a:off x="830392" y="4169130"/>
            <a:ext cx="745763" cy="45826"/>
            <a:chOff x="4580561" y="2589004"/>
            <a:chExt cx="1064464" cy="25200"/>
          </a:xfrm>
        </p:grpSpPr>
        <p:sp>
          <p:nvSpPr>
            <p:cNvPr id="57" name="Google Shape;57;p3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35"/>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3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36"/>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36"/>
          <p:cNvGrpSpPr/>
          <p:nvPr/>
        </p:nvGrpSpPr>
        <p:grpSpPr>
          <a:xfrm>
            <a:off x="830392" y="1191256"/>
            <a:ext cx="745763" cy="45826"/>
            <a:chOff x="4580561" y="2589004"/>
            <a:chExt cx="1064464" cy="25200"/>
          </a:xfrm>
        </p:grpSpPr>
        <p:sp>
          <p:nvSpPr>
            <p:cNvPr id="64" name="Google Shape;64;p3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36"/>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7" name="Google Shape;67;p36"/>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36"/>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9" name="Google Shape;69;p3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37"/>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2" name="Google Shape;72;p3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2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2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juanignaciocavalieri@gmail.com" TargetMode="External"/><Relationship Id="rId4" Type="http://schemas.openxmlformats.org/officeDocument/2006/relationships/hyperlink" Target="mailto:juanignaciocornet@gmail.com" TargetMode="External"/><Relationship Id="rId5" Type="http://schemas.openxmlformats.org/officeDocument/2006/relationships/hyperlink" Target="mailto:khodadad.pakdaman@gmail.com" TargetMode="External"/><Relationship Id="rId6"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arxiv.org/pdf/2006.09882.pdf"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8.png"/><Relationship Id="rId4" Type="http://schemas.openxmlformats.org/officeDocument/2006/relationships/hyperlink" Target="https://arxiv.org/pdf/2006.09882.pdf"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16.png"/><Relationship Id="rId9" Type="http://schemas.openxmlformats.org/officeDocument/2006/relationships/hyperlink" Target="https://arxiv.org/pdf/2006.09882.pdf" TargetMode="External"/><Relationship Id="rId5" Type="http://schemas.openxmlformats.org/officeDocument/2006/relationships/image" Target="../media/image12.png"/><Relationship Id="rId6" Type="http://schemas.openxmlformats.org/officeDocument/2006/relationships/image" Target="../media/image5.png"/><Relationship Id="rId7" Type="http://schemas.openxmlformats.org/officeDocument/2006/relationships/image" Target="../media/image7.png"/><Relationship Id="rId8"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18.png"/><Relationship Id="rId5" Type="http://schemas.openxmlformats.org/officeDocument/2006/relationships/hyperlink" Target="https://arxiv.org/pdf/2006.09882.pd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26.png"/><Relationship Id="rId5" Type="http://schemas.openxmlformats.org/officeDocument/2006/relationships/hyperlink" Target="https://arxiv.org/pdf/2006.09882.pdf"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9.png"/><Relationship Id="rId4" Type="http://schemas.openxmlformats.org/officeDocument/2006/relationships/hyperlink" Target="https://arxiv.org/pdf/2006.09882.pd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hyperlink" Target="https://arxiv.org/abs/1706.03762" TargetMode="External"/><Relationship Id="rId5"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arxiv.org/abs/1706.03762" TargetMode="Externa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arxiv.org/abs/2010.11929" TargetMode="External"/><Relationship Id="rId4" Type="http://schemas.openxmlformats.org/officeDocument/2006/relationships/image" Target="../media/image33.png"/><Relationship Id="rId5" Type="http://schemas.openxmlformats.org/officeDocument/2006/relationships/image" Target="../media/image4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arxiv.org/abs/2104.05704" TargetMode="External"/><Relationship Id="rId4" Type="http://schemas.openxmlformats.org/officeDocument/2006/relationships/image" Target="../media/image25.png"/><Relationship Id="rId5"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towardsdatascience.com/transformers-explained-visually-not-just-how-but-why-they-work-so-well-d840bd61a9d3" TargetMode="External"/><Relationship Id="rId4" Type="http://schemas.openxmlformats.org/officeDocument/2006/relationships/hyperlink" Target="https://towardsdatascience.com/vision-transformers-in-pytorch-43d13cb7ec7a" TargetMode="External"/><Relationship Id="rId5" Type="http://schemas.openxmlformats.org/officeDocument/2006/relationships/hyperlink" Target="https://medium.com/pytorch/training-compact-transformers-from-scratch-in-30-minutes-with-pytorch-ff5c21668ed5"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1.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0.png"/><Relationship Id="rId4" Type="http://schemas.openxmlformats.org/officeDocument/2006/relationships/hyperlink" Target="https://machinelearningmastery.com/what-is-bayesian-optimization/"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hyperlink" Target="https://github.com/skorch-dev" TargetMode="External"/><Relationship Id="rId4" Type="http://schemas.openxmlformats.org/officeDocument/2006/relationships/hyperlink" Target="https://optuna.org/" TargetMode="External"/><Relationship Id="rId5" Type="http://schemas.openxmlformats.org/officeDocument/2006/relationships/hyperlink" Target="https://docs.ray.io/" TargetMode="External"/><Relationship Id="rId6" Type="http://schemas.openxmlformats.org/officeDocument/2006/relationships/image" Target="../media/image27.png"/><Relationship Id="rId7" Type="http://schemas.openxmlformats.org/officeDocument/2006/relationships/image" Target="../media/image3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44.png"/><Relationship Id="rId4" Type="http://schemas.openxmlformats.org/officeDocument/2006/relationships/image" Target="../media/image35.png"/><Relationship Id="rId5" Type="http://schemas.openxmlformats.org/officeDocument/2006/relationships/image" Target="../media/image3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arxiv.org/abs/1805.09501" TargetMode="External"/><Relationship Id="rId4" Type="http://schemas.openxmlformats.org/officeDocument/2006/relationships/image" Target="../media/image4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hyperlink" Target="https://arxiv.org/abs/1805.09501" TargetMode="External"/><Relationship Id="rId4" Type="http://schemas.openxmlformats.org/officeDocument/2006/relationships/image" Target="../media/image4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arxiv.org/abs/1805.09501" TargetMode="External"/><Relationship Id="rId4" Type="http://schemas.openxmlformats.org/officeDocument/2006/relationships/image" Target="../media/image43.png"/><Relationship Id="rId5" Type="http://schemas.openxmlformats.org/officeDocument/2006/relationships/image" Target="../media/image3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hyperlink" Target="https://arxiv.org/abs/1805.09501" TargetMode="External"/><Relationship Id="rId4" Type="http://schemas.openxmlformats.org/officeDocument/2006/relationships/image" Target="../media/image42.png"/><Relationship Id="rId5" Type="http://schemas.openxmlformats.org/officeDocument/2006/relationships/image" Target="../media/image4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hyperlink" Target="https://arxiv.org/abs/1805.09501" TargetMode="External"/><Relationship Id="rId4" Type="http://schemas.openxmlformats.org/officeDocument/2006/relationships/image" Target="../media/image4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arxiv.org/abs/2002.05709" TargetMode="Externa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arxiv.org/abs/2002.05709" TargetMode="External"/><Relationship Id="rId4" Type="http://schemas.openxmlformats.org/officeDocument/2006/relationships/image" Target="../media/image10.png"/><Relationship Id="rId5"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arxiv.org/abs/2002.05709" TargetMode="External"/><Relationship Id="rId4" Type="http://schemas.openxmlformats.org/officeDocument/2006/relationships/image" Target="../media/image2.png"/><Relationship Id="rId5"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arxiv.org/abs/2002.05709" TargetMode="Externa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arxiv.org/abs/2002.05709" TargetMode="External"/><Relationship Id="rId4" Type="http://schemas.openxmlformats.org/officeDocument/2006/relationships/image" Target="../media/image24.png"/><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gf8409bb954_0_0"/>
          <p:cNvSpPr txBox="1"/>
          <p:nvPr/>
        </p:nvSpPr>
        <p:spPr>
          <a:xfrm>
            <a:off x="396150" y="1332700"/>
            <a:ext cx="85308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 sz="2200" u="none" cap="none" strike="noStrike">
                <a:solidFill>
                  <a:srgbClr val="000000"/>
                </a:solidFill>
                <a:latin typeface="Montserrat"/>
                <a:ea typeface="Montserrat"/>
                <a:cs typeface="Montserrat"/>
                <a:sym typeface="Montserrat"/>
              </a:rPr>
              <a:t>Visión por Computadora II - CEAI - FIUBA</a:t>
            </a:r>
            <a:endParaRPr b="1" i="0" sz="2200" u="none" cap="none" strike="noStrike">
              <a:solidFill>
                <a:srgbClr val="000000"/>
              </a:solidFill>
              <a:latin typeface="Montserrat"/>
              <a:ea typeface="Montserrat"/>
              <a:cs typeface="Montserrat"/>
              <a:sym typeface="Montserrat"/>
            </a:endParaRPr>
          </a:p>
        </p:txBody>
      </p:sp>
      <p:sp>
        <p:nvSpPr>
          <p:cNvPr id="87" name="Google Shape;87;gf8409bb954_0_0"/>
          <p:cNvSpPr txBox="1"/>
          <p:nvPr/>
        </p:nvSpPr>
        <p:spPr>
          <a:xfrm>
            <a:off x="396150" y="3722100"/>
            <a:ext cx="81081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 sz="1700" u="none" cap="none" strike="noStrike">
                <a:solidFill>
                  <a:srgbClr val="000000"/>
                </a:solidFill>
                <a:latin typeface="Montserrat"/>
                <a:ea typeface="Montserrat"/>
                <a:cs typeface="Montserrat"/>
                <a:sym typeface="Montserrat"/>
              </a:rPr>
              <a:t>Profesores:</a:t>
            </a:r>
            <a:endParaRPr b="0" i="0" sz="1700" u="none" cap="none" strike="noStrike">
              <a:solidFill>
                <a:srgbClr val="000000"/>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Cavalieri Juan Ignacio - </a:t>
            </a:r>
            <a:r>
              <a:rPr b="0" i="0" lang="es" sz="1700" u="sng" cap="none" strike="noStrike">
                <a:solidFill>
                  <a:schemeClr val="accent1"/>
                </a:solidFill>
                <a:latin typeface="Montserrat"/>
                <a:ea typeface="Montserrat"/>
                <a:cs typeface="Montserrat"/>
                <a:sym typeface="Montserrat"/>
                <a:hlinkClick r:id="rId3">
                  <a:extLst>
                    <a:ext uri="{A12FA001-AC4F-418D-AE19-62706E023703}">
                      <ahyp:hlinkClr val="tx"/>
                    </a:ext>
                  </a:extLst>
                </a:hlinkClick>
              </a:rPr>
              <a:t>juanignaciocavalieri@gmail.com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Cornet Juan Ignacio - </a:t>
            </a:r>
            <a:r>
              <a:rPr b="0" i="0" lang="es" sz="1700" u="sng" cap="none" strike="noStrike">
                <a:solidFill>
                  <a:schemeClr val="accent1"/>
                </a:solidFill>
                <a:latin typeface="Montserrat"/>
                <a:ea typeface="Montserrat"/>
                <a:cs typeface="Montserrat"/>
                <a:sym typeface="Montserrat"/>
                <a:hlinkClick r:id="rId4">
                  <a:extLst>
                    <a:ext uri="{A12FA001-AC4F-418D-AE19-62706E023703}">
                      <ahyp:hlinkClr val="tx"/>
                    </a:ext>
                  </a:extLst>
                </a:hlinkClick>
              </a:rPr>
              <a:t>juanignaciocornet@gmail.com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Khodadad Pakdaman - </a:t>
            </a:r>
            <a:r>
              <a:rPr b="0" i="0" lang="es" sz="1700" u="sng" cap="none" strike="noStrike">
                <a:solidFill>
                  <a:schemeClr val="accent1"/>
                </a:solidFill>
                <a:latin typeface="Montserrat"/>
                <a:ea typeface="Montserrat"/>
                <a:cs typeface="Montserrat"/>
                <a:sym typeface="Montserrat"/>
                <a:hlinkClick r:id="rId5">
                  <a:extLst>
                    <a:ext uri="{A12FA001-AC4F-418D-AE19-62706E023703}">
                      <ahyp:hlinkClr val="tx"/>
                    </a:ext>
                  </a:extLst>
                </a:hlinkClick>
              </a:rPr>
              <a:t>khodadad.pakdaman@gmail.com</a:t>
            </a:r>
            <a:endParaRPr b="0" i="0" sz="1700" u="none" cap="none" strike="noStrike">
              <a:solidFill>
                <a:srgbClr val="000000"/>
              </a:solidFill>
              <a:latin typeface="Montserrat"/>
              <a:ea typeface="Montserrat"/>
              <a:cs typeface="Montserrat"/>
              <a:sym typeface="Montserrat"/>
            </a:endParaRPr>
          </a:p>
        </p:txBody>
      </p:sp>
      <p:pic>
        <p:nvPicPr>
          <p:cNvPr id="88" name="Google Shape;88;gf8409bb954_0_0"/>
          <p:cNvPicPr preferRelativeResize="0"/>
          <p:nvPr/>
        </p:nvPicPr>
        <p:blipFill rotWithShape="1">
          <a:blip r:embed="rId6">
            <a:alphaModFix/>
          </a:blip>
          <a:srcRect b="0" l="0" r="0" t="0"/>
          <a:stretch/>
        </p:blipFill>
        <p:spPr>
          <a:xfrm>
            <a:off x="3128025" y="2193875"/>
            <a:ext cx="3067050" cy="14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1407f45aea0_0_126"/>
          <p:cNvSpPr txBox="1"/>
          <p:nvPr>
            <p:ph type="title"/>
          </p:nvPr>
        </p:nvSpPr>
        <p:spPr>
          <a:xfrm>
            <a:off x="727650" y="5925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Aprendizaje contrastivo - SWAV</a:t>
            </a:r>
            <a:endParaRPr/>
          </a:p>
        </p:txBody>
      </p:sp>
      <p:sp>
        <p:nvSpPr>
          <p:cNvPr id="156" name="Google Shape;156;g1407f45aea0_0_126"/>
          <p:cNvSpPr txBox="1"/>
          <p:nvPr>
            <p:ph idx="1" type="body"/>
          </p:nvPr>
        </p:nvSpPr>
        <p:spPr>
          <a:xfrm>
            <a:off x="5428500" y="1479275"/>
            <a:ext cx="2989500" cy="3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Se propone</a:t>
            </a:r>
            <a:r>
              <a:rPr lang="es"/>
              <a:t> un algoritmo online, SwAV, que aprovecha las ventajas de los métodos contrastivos sin necesidad de calcular comparaciones por pares. En concreto, dicho método agrupa simultáneamente los datos al tiempo que refuerza la coherencia entre las asignaciones de grupos producidas para diferentes vistas de la misma imagen, en lugar de comparar las características directamente como en el aprendizaje contrastivo.</a:t>
            </a:r>
            <a:endParaRPr/>
          </a:p>
        </p:txBody>
      </p:sp>
      <p:sp>
        <p:nvSpPr>
          <p:cNvPr id="157" name="Google Shape;157;g1407f45aea0_0_126"/>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lang="es" sz="1000">
                <a:latin typeface="Montserrat"/>
                <a:ea typeface="Montserrat"/>
                <a:cs typeface="Montserrat"/>
                <a:sym typeface="Montserrat"/>
              </a:rPr>
              <a:t>Unsupervised Learning of Visual Features by Contrasting Cluster Assignments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158" name="Google Shape;158;g1407f45aea0_0_126"/>
          <p:cNvPicPr preferRelativeResize="0"/>
          <p:nvPr/>
        </p:nvPicPr>
        <p:blipFill>
          <a:blip r:embed="rId4">
            <a:alphaModFix/>
          </a:blip>
          <a:stretch>
            <a:fillRect/>
          </a:stretch>
        </p:blipFill>
        <p:spPr>
          <a:xfrm>
            <a:off x="259275" y="1783250"/>
            <a:ext cx="5123700" cy="223524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1407f45aea0_0_132"/>
          <p:cNvSpPr txBox="1"/>
          <p:nvPr>
            <p:ph idx="1" type="body"/>
          </p:nvPr>
        </p:nvSpPr>
        <p:spPr>
          <a:xfrm>
            <a:off x="5353850" y="1486050"/>
            <a:ext cx="3064200" cy="3508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s"/>
              <a:t>Crear vistas N a partir de la imagen de entrada X.</a:t>
            </a:r>
            <a:endParaRPr/>
          </a:p>
          <a:p>
            <a:pPr indent="-311150" lvl="0" marL="457200" rtl="0" algn="l">
              <a:spcBef>
                <a:spcPts val="0"/>
              </a:spcBef>
              <a:spcAft>
                <a:spcPts val="0"/>
              </a:spcAft>
              <a:buSzPts val="1300"/>
              <a:buChar char="●"/>
            </a:pPr>
            <a:r>
              <a:rPr lang="es"/>
              <a:t>Calcular las representaciones de las características de la imagen z</a:t>
            </a:r>
            <a:endParaRPr/>
          </a:p>
          <a:p>
            <a:pPr indent="-311150" lvl="0" marL="457200" rtl="0" algn="l">
              <a:spcBef>
                <a:spcPts val="0"/>
              </a:spcBef>
              <a:spcAft>
                <a:spcPts val="0"/>
              </a:spcAft>
              <a:buSzPts val="1300"/>
              <a:buChar char="●"/>
            </a:pPr>
            <a:r>
              <a:rPr lang="es"/>
              <a:t>Calcular las similitudes normalizadas por softmax entre todos los z y c.</a:t>
            </a:r>
            <a:endParaRPr/>
          </a:p>
          <a:p>
            <a:pPr indent="-311150" lvl="0" marL="457200" rtl="0" algn="l">
              <a:spcBef>
                <a:spcPts val="0"/>
              </a:spcBef>
              <a:spcAft>
                <a:spcPts val="0"/>
              </a:spcAft>
              <a:buSzPts val="1300"/>
              <a:buChar char="●"/>
            </a:pPr>
            <a:r>
              <a:rPr lang="es"/>
              <a:t>Calcular la matriz de códigos Q de forma iterativa.</a:t>
            </a:r>
            <a:endParaRPr/>
          </a:p>
          <a:p>
            <a:pPr indent="-311150" lvl="0" marL="457200" rtl="0" algn="l">
              <a:spcBef>
                <a:spcPts val="0"/>
              </a:spcBef>
              <a:spcAft>
                <a:spcPts val="0"/>
              </a:spcAft>
              <a:buSzPts val="1300"/>
              <a:buChar char="●"/>
            </a:pPr>
            <a:r>
              <a:rPr lang="es"/>
              <a:t>Calcular la </a:t>
            </a:r>
            <a:r>
              <a:rPr i="1" lang="es"/>
              <a:t>cross entropy loss</a:t>
            </a:r>
            <a:r>
              <a:rPr lang="es"/>
              <a:t> entre la representación t, y el código de la representación s.</a:t>
            </a:r>
            <a:endParaRPr/>
          </a:p>
          <a:p>
            <a:pPr indent="-311150" lvl="0" marL="457200" rtl="0" algn="l">
              <a:spcBef>
                <a:spcPts val="0"/>
              </a:spcBef>
              <a:spcAft>
                <a:spcPts val="0"/>
              </a:spcAft>
              <a:buSzPts val="1300"/>
              <a:buChar char="●"/>
            </a:pPr>
            <a:r>
              <a:rPr lang="es"/>
              <a:t>Promediar las funciones de </a:t>
            </a:r>
            <a:r>
              <a:rPr lang="es"/>
              <a:t>pérdida</a:t>
            </a:r>
            <a:r>
              <a:rPr lang="es"/>
              <a:t> entre todas las vistas N.</a:t>
            </a:r>
            <a:endParaRPr/>
          </a:p>
          <a:p>
            <a:pPr indent="0" lvl="0" marL="0" rtl="0" algn="l">
              <a:spcBef>
                <a:spcPts val="0"/>
              </a:spcBef>
              <a:spcAft>
                <a:spcPts val="0"/>
              </a:spcAft>
              <a:buNone/>
            </a:pPr>
            <a:r>
              <a:t/>
            </a:r>
            <a:endParaRPr/>
          </a:p>
        </p:txBody>
      </p:sp>
      <p:pic>
        <p:nvPicPr>
          <p:cNvPr id="164" name="Google Shape;164;g1407f45aea0_0_132"/>
          <p:cNvPicPr preferRelativeResize="0"/>
          <p:nvPr/>
        </p:nvPicPr>
        <p:blipFill>
          <a:blip r:embed="rId3">
            <a:alphaModFix/>
          </a:blip>
          <a:stretch>
            <a:fillRect/>
          </a:stretch>
        </p:blipFill>
        <p:spPr>
          <a:xfrm>
            <a:off x="275049" y="1550025"/>
            <a:ext cx="4766651" cy="2141150"/>
          </a:xfrm>
          <a:prstGeom prst="rect">
            <a:avLst/>
          </a:prstGeom>
          <a:noFill/>
          <a:ln>
            <a:noFill/>
          </a:ln>
        </p:spPr>
      </p:pic>
      <p:sp>
        <p:nvSpPr>
          <p:cNvPr id="165" name="Google Shape;165;g1407f45aea0_0_132"/>
          <p:cNvSpPr txBox="1"/>
          <p:nvPr>
            <p:ph type="title"/>
          </p:nvPr>
        </p:nvSpPr>
        <p:spPr>
          <a:xfrm>
            <a:off x="727650" y="5925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Aprendizaje contrastivo - SWAV</a:t>
            </a:r>
            <a:endParaRPr/>
          </a:p>
        </p:txBody>
      </p:sp>
      <p:sp>
        <p:nvSpPr>
          <p:cNvPr id="166" name="Google Shape;166;g1407f45aea0_0_132"/>
          <p:cNvSpPr txBox="1"/>
          <p:nvPr/>
        </p:nvSpPr>
        <p:spPr>
          <a:xfrm>
            <a:off x="339275" y="3918975"/>
            <a:ext cx="46347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Intuición: Si z</a:t>
            </a:r>
            <a:r>
              <a:rPr baseline="-25000" lang="es" sz="1100"/>
              <a:t>t</a:t>
            </a:r>
            <a:r>
              <a:rPr lang="es" sz="1100"/>
              <a:t> y z</a:t>
            </a:r>
            <a:r>
              <a:rPr baseline="-25000" lang="es" sz="1100"/>
              <a:t>s</a:t>
            </a:r>
            <a:r>
              <a:rPr lang="es" sz="1100"/>
              <a:t> capturan información similar, podemos predecir el código q</a:t>
            </a:r>
            <a:r>
              <a:rPr baseline="-25000" lang="es" sz="1100"/>
              <a:t>s</a:t>
            </a:r>
            <a:r>
              <a:rPr lang="es" sz="1100"/>
              <a:t> a partir de la otra característica z</a:t>
            </a:r>
            <a:r>
              <a:rPr baseline="-25000" lang="es" sz="1100"/>
              <a:t>t</a:t>
            </a:r>
            <a:r>
              <a:rPr lang="es" sz="1100"/>
              <a:t>. En otras palabras, si las dos vistas comparten la misma semántica, sus objetivos serán similares. Esta es la idea del "intercambio".</a:t>
            </a:r>
            <a:endParaRPr>
              <a:latin typeface="Lato"/>
              <a:ea typeface="Lato"/>
              <a:cs typeface="Lato"/>
              <a:sym typeface="Lato"/>
            </a:endParaRPr>
          </a:p>
        </p:txBody>
      </p:sp>
      <p:sp>
        <p:nvSpPr>
          <p:cNvPr id="167" name="Google Shape;167;g1407f45aea0_0_132"/>
          <p:cNvSpPr txBox="1"/>
          <p:nvPr/>
        </p:nvSpPr>
        <p:spPr>
          <a:xfrm>
            <a:off x="259275" y="47501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lang="es" sz="1000">
                <a:latin typeface="Montserrat"/>
                <a:ea typeface="Montserrat"/>
                <a:cs typeface="Montserrat"/>
                <a:sym typeface="Montserrat"/>
              </a:rPr>
              <a:t>Unsupervised Learning of Visual Features by Contrasting Cluster Assignments </a:t>
            </a:r>
            <a:r>
              <a:rPr b="0" i="0" lang="es" sz="1000" u="sng" cap="none" strike="noStrike">
                <a:solidFill>
                  <a:schemeClr val="hlink"/>
                </a:solidFill>
                <a:latin typeface="Montserrat"/>
                <a:ea typeface="Montserrat"/>
                <a:cs typeface="Montserrat"/>
                <a:sym typeface="Montserrat"/>
                <a:hlinkClick r:id="rId4"/>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g15c04ecd4a2_23_19"/>
          <p:cNvSpPr txBox="1"/>
          <p:nvPr>
            <p:ph idx="1" type="body"/>
          </p:nvPr>
        </p:nvSpPr>
        <p:spPr>
          <a:xfrm>
            <a:off x="729450" y="1431775"/>
            <a:ext cx="3789900" cy="3535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a:t>Q es la matriz que contiene a los vectores de </a:t>
            </a:r>
            <a:r>
              <a:rPr lang="es"/>
              <a:t>código</a:t>
            </a:r>
            <a:r>
              <a:rPr lang="es"/>
              <a:t> que </a:t>
            </a:r>
            <a:r>
              <a:rPr lang="es"/>
              <a:t>servirán</a:t>
            </a:r>
            <a:r>
              <a:rPr lang="es"/>
              <a:t> como objetivo para el entrenamiento </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s"/>
              <a:t>La misma se puede definir como el </a:t>
            </a:r>
            <a:r>
              <a:rPr lang="es"/>
              <a:t>transporte</a:t>
            </a:r>
            <a:r>
              <a:rPr lang="es"/>
              <a:t> </a:t>
            </a:r>
            <a:r>
              <a:rPr lang="es"/>
              <a:t>óptimo entre las features Z y los prototipos C, dado como costo el de la matriz de similitud.</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s"/>
              <a:t>A la matriz Q se le imponen restricciones de equivariancia para evitar colapsos en un único prototipo.</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l">
              <a:spcBef>
                <a:spcPts val="0"/>
              </a:spcBef>
              <a:spcAft>
                <a:spcPts val="0"/>
              </a:spcAft>
              <a:buNone/>
            </a:pPr>
            <a:r>
              <a:t/>
            </a:r>
            <a:endParaRPr/>
          </a:p>
        </p:txBody>
      </p:sp>
      <p:sp>
        <p:nvSpPr>
          <p:cNvPr id="173" name="Google Shape;173;g15c04ecd4a2_23_19"/>
          <p:cNvSpPr txBox="1"/>
          <p:nvPr>
            <p:ph type="title"/>
          </p:nvPr>
        </p:nvSpPr>
        <p:spPr>
          <a:xfrm>
            <a:off x="803850" y="5925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Aprendizaje contrastivo - SWAV</a:t>
            </a:r>
            <a:endParaRPr/>
          </a:p>
        </p:txBody>
      </p:sp>
      <p:sp>
        <p:nvSpPr>
          <p:cNvPr id="174" name="Google Shape;174;g15c04ecd4a2_23_19"/>
          <p:cNvSpPr txBox="1"/>
          <p:nvPr>
            <p:ph idx="1" type="body"/>
          </p:nvPr>
        </p:nvSpPr>
        <p:spPr>
          <a:xfrm>
            <a:off x="4615650" y="1431775"/>
            <a:ext cx="3789900" cy="290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 </a:t>
            </a:r>
            <a:r>
              <a:rPr lang="es"/>
              <a:t>resolución</a:t>
            </a:r>
            <a:r>
              <a:rPr lang="es"/>
              <a:t> del problema de </a:t>
            </a:r>
            <a:r>
              <a:rPr lang="es"/>
              <a:t>optimización</a:t>
            </a:r>
            <a:r>
              <a:rPr lang="es"/>
              <a:t> se realiza mediante la </a:t>
            </a:r>
            <a:r>
              <a:rPr lang="es"/>
              <a:t>aproximación</a:t>
            </a:r>
            <a:r>
              <a:rPr lang="es"/>
              <a:t> de </a:t>
            </a:r>
            <a:r>
              <a:rPr b="1" lang="es"/>
              <a:t>Sinkhorn-Knopp</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rPr lang="es"/>
              <a:t>Una vez obtenidos los codigos Q, la funcion de perdida alternada es la siguiente</a:t>
            </a:r>
            <a:endParaRPr/>
          </a:p>
        </p:txBody>
      </p:sp>
      <p:pic>
        <p:nvPicPr>
          <p:cNvPr id="175" name="Google Shape;175;g15c04ecd4a2_23_19"/>
          <p:cNvPicPr preferRelativeResize="0"/>
          <p:nvPr/>
        </p:nvPicPr>
        <p:blipFill>
          <a:blip r:embed="rId3">
            <a:alphaModFix/>
          </a:blip>
          <a:stretch>
            <a:fillRect/>
          </a:stretch>
        </p:blipFill>
        <p:spPr>
          <a:xfrm>
            <a:off x="5232050" y="3115425"/>
            <a:ext cx="2609850" cy="466725"/>
          </a:xfrm>
          <a:prstGeom prst="rect">
            <a:avLst/>
          </a:prstGeom>
          <a:noFill/>
          <a:ln>
            <a:noFill/>
          </a:ln>
        </p:spPr>
      </p:pic>
      <p:pic>
        <p:nvPicPr>
          <p:cNvPr id="176" name="Google Shape;176;g15c04ecd4a2_23_19"/>
          <p:cNvPicPr preferRelativeResize="0"/>
          <p:nvPr/>
        </p:nvPicPr>
        <p:blipFill>
          <a:blip r:embed="rId4">
            <a:alphaModFix/>
          </a:blip>
          <a:stretch>
            <a:fillRect/>
          </a:stretch>
        </p:blipFill>
        <p:spPr>
          <a:xfrm>
            <a:off x="5767725" y="2275463"/>
            <a:ext cx="1538490" cy="287775"/>
          </a:xfrm>
          <a:prstGeom prst="rect">
            <a:avLst/>
          </a:prstGeom>
          <a:noFill/>
          <a:ln>
            <a:noFill/>
          </a:ln>
        </p:spPr>
      </p:pic>
      <p:pic>
        <p:nvPicPr>
          <p:cNvPr id="177" name="Google Shape;177;g15c04ecd4a2_23_19"/>
          <p:cNvPicPr preferRelativeResize="0"/>
          <p:nvPr/>
        </p:nvPicPr>
        <p:blipFill>
          <a:blip r:embed="rId5">
            <a:alphaModFix/>
          </a:blip>
          <a:stretch>
            <a:fillRect/>
          </a:stretch>
        </p:blipFill>
        <p:spPr>
          <a:xfrm>
            <a:off x="1498565" y="3653775"/>
            <a:ext cx="2029571" cy="287775"/>
          </a:xfrm>
          <a:prstGeom prst="rect">
            <a:avLst/>
          </a:prstGeom>
          <a:noFill/>
          <a:ln>
            <a:noFill/>
          </a:ln>
        </p:spPr>
      </p:pic>
      <p:pic>
        <p:nvPicPr>
          <p:cNvPr id="178" name="Google Shape;178;g15c04ecd4a2_23_19"/>
          <p:cNvPicPr preferRelativeResize="0"/>
          <p:nvPr/>
        </p:nvPicPr>
        <p:blipFill>
          <a:blip r:embed="rId6">
            <a:alphaModFix/>
          </a:blip>
          <a:stretch>
            <a:fillRect/>
          </a:stretch>
        </p:blipFill>
        <p:spPr>
          <a:xfrm>
            <a:off x="1677436" y="3267000"/>
            <a:ext cx="1671836" cy="287775"/>
          </a:xfrm>
          <a:prstGeom prst="rect">
            <a:avLst/>
          </a:prstGeom>
          <a:noFill/>
          <a:ln>
            <a:noFill/>
          </a:ln>
        </p:spPr>
      </p:pic>
      <p:pic>
        <p:nvPicPr>
          <p:cNvPr id="179" name="Google Shape;179;g15c04ecd4a2_23_19"/>
          <p:cNvPicPr preferRelativeResize="0"/>
          <p:nvPr/>
        </p:nvPicPr>
        <p:blipFill>
          <a:blip r:embed="rId7">
            <a:alphaModFix/>
          </a:blip>
          <a:stretch>
            <a:fillRect/>
          </a:stretch>
        </p:blipFill>
        <p:spPr>
          <a:xfrm>
            <a:off x="2052375" y="1984525"/>
            <a:ext cx="1209675" cy="209550"/>
          </a:xfrm>
          <a:prstGeom prst="rect">
            <a:avLst/>
          </a:prstGeom>
          <a:noFill/>
          <a:ln>
            <a:noFill/>
          </a:ln>
        </p:spPr>
      </p:pic>
      <p:pic>
        <p:nvPicPr>
          <p:cNvPr id="180" name="Google Shape;180;g15c04ecd4a2_23_19"/>
          <p:cNvPicPr preferRelativeResize="0"/>
          <p:nvPr/>
        </p:nvPicPr>
        <p:blipFill>
          <a:blip r:embed="rId8">
            <a:alphaModFix/>
          </a:blip>
          <a:stretch>
            <a:fillRect/>
          </a:stretch>
        </p:blipFill>
        <p:spPr>
          <a:xfrm>
            <a:off x="4444699" y="3582150"/>
            <a:ext cx="3861738" cy="466725"/>
          </a:xfrm>
          <a:prstGeom prst="rect">
            <a:avLst/>
          </a:prstGeom>
          <a:noFill/>
          <a:ln>
            <a:noFill/>
          </a:ln>
        </p:spPr>
      </p:pic>
      <p:sp>
        <p:nvSpPr>
          <p:cNvPr id="181" name="Google Shape;181;g15c04ecd4a2_23_19"/>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lang="es" sz="1000">
                <a:latin typeface="Montserrat"/>
                <a:ea typeface="Montserrat"/>
                <a:cs typeface="Montserrat"/>
                <a:sym typeface="Montserrat"/>
              </a:rPr>
              <a:t>Unsupervised Learning of Visual Features by Contrasting Cluster Assignments </a:t>
            </a:r>
            <a:r>
              <a:rPr b="0" i="0" lang="es" sz="1000" u="sng" cap="none" strike="noStrike">
                <a:solidFill>
                  <a:schemeClr val="hlink"/>
                </a:solidFill>
                <a:latin typeface="Montserrat"/>
                <a:ea typeface="Montserrat"/>
                <a:cs typeface="Montserrat"/>
                <a:sym typeface="Montserrat"/>
                <a:hlinkClick r:id="rId9"/>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g15c273c5d7c_1_1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87" name="Google Shape;187;g15c273c5d7c_1_10"/>
          <p:cNvPicPr preferRelativeResize="0"/>
          <p:nvPr/>
        </p:nvPicPr>
        <p:blipFill>
          <a:blip r:embed="rId3">
            <a:alphaModFix/>
          </a:blip>
          <a:stretch>
            <a:fillRect/>
          </a:stretch>
        </p:blipFill>
        <p:spPr>
          <a:xfrm>
            <a:off x="800700" y="2085324"/>
            <a:ext cx="7372951" cy="2581775"/>
          </a:xfrm>
          <a:prstGeom prst="rect">
            <a:avLst/>
          </a:prstGeom>
          <a:noFill/>
          <a:ln>
            <a:noFill/>
          </a:ln>
        </p:spPr>
      </p:pic>
      <p:sp>
        <p:nvSpPr>
          <p:cNvPr id="188" name="Google Shape;188;g15c273c5d7c_1_10"/>
          <p:cNvSpPr txBox="1"/>
          <p:nvPr>
            <p:ph type="title"/>
          </p:nvPr>
        </p:nvSpPr>
        <p:spPr>
          <a:xfrm>
            <a:off x="803850" y="5925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Aprendizaje contrastivo - SWAV</a:t>
            </a:r>
            <a:endParaRPr/>
          </a:p>
        </p:txBody>
      </p:sp>
      <p:pic>
        <p:nvPicPr>
          <p:cNvPr id="189" name="Google Shape;189;g15c273c5d7c_1_10"/>
          <p:cNvPicPr preferRelativeResize="0"/>
          <p:nvPr/>
        </p:nvPicPr>
        <p:blipFill>
          <a:blip r:embed="rId4">
            <a:alphaModFix/>
          </a:blip>
          <a:stretch>
            <a:fillRect/>
          </a:stretch>
        </p:blipFill>
        <p:spPr>
          <a:xfrm>
            <a:off x="2466300" y="1372463"/>
            <a:ext cx="3743325" cy="638175"/>
          </a:xfrm>
          <a:prstGeom prst="rect">
            <a:avLst/>
          </a:prstGeom>
          <a:noFill/>
          <a:ln>
            <a:noFill/>
          </a:ln>
        </p:spPr>
      </p:pic>
      <p:sp>
        <p:nvSpPr>
          <p:cNvPr id="190" name="Google Shape;190;g15c273c5d7c_1_10"/>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lang="es" sz="1000">
                <a:latin typeface="Montserrat"/>
                <a:ea typeface="Montserrat"/>
                <a:cs typeface="Montserrat"/>
                <a:sym typeface="Montserrat"/>
              </a:rPr>
              <a:t>Unsupervised Learning of Visual Features by Contrasting Cluster Assignments </a:t>
            </a:r>
            <a:r>
              <a:rPr b="0" i="0" lang="es" sz="1000" u="sng" cap="none" strike="noStrike">
                <a:solidFill>
                  <a:schemeClr val="hlink"/>
                </a:solidFill>
                <a:latin typeface="Montserrat"/>
                <a:ea typeface="Montserrat"/>
                <a:cs typeface="Montserrat"/>
                <a:sym typeface="Montserrat"/>
                <a:hlinkClick r:id="rId5"/>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1407f45aea0_0_141"/>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g1407f45aea0_0_14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97" name="Google Shape;197;g1407f45aea0_0_141"/>
          <p:cNvPicPr preferRelativeResize="0"/>
          <p:nvPr/>
        </p:nvPicPr>
        <p:blipFill>
          <a:blip r:embed="rId3">
            <a:alphaModFix/>
          </a:blip>
          <a:stretch>
            <a:fillRect/>
          </a:stretch>
        </p:blipFill>
        <p:spPr>
          <a:xfrm>
            <a:off x="4926350" y="2681975"/>
            <a:ext cx="4075151" cy="2105375"/>
          </a:xfrm>
          <a:prstGeom prst="rect">
            <a:avLst/>
          </a:prstGeom>
          <a:noFill/>
          <a:ln>
            <a:noFill/>
          </a:ln>
        </p:spPr>
      </p:pic>
      <p:pic>
        <p:nvPicPr>
          <p:cNvPr id="198" name="Google Shape;198;g1407f45aea0_0_141"/>
          <p:cNvPicPr preferRelativeResize="0"/>
          <p:nvPr/>
        </p:nvPicPr>
        <p:blipFill>
          <a:blip r:embed="rId4">
            <a:alphaModFix/>
          </a:blip>
          <a:stretch>
            <a:fillRect/>
          </a:stretch>
        </p:blipFill>
        <p:spPr>
          <a:xfrm>
            <a:off x="366122" y="649775"/>
            <a:ext cx="5021683" cy="2180925"/>
          </a:xfrm>
          <a:prstGeom prst="rect">
            <a:avLst/>
          </a:prstGeom>
          <a:noFill/>
          <a:ln>
            <a:noFill/>
          </a:ln>
        </p:spPr>
      </p:pic>
      <p:sp>
        <p:nvSpPr>
          <p:cNvPr id="199" name="Google Shape;199;g1407f45aea0_0_141"/>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lang="es" sz="1000">
                <a:latin typeface="Montserrat"/>
                <a:ea typeface="Montserrat"/>
                <a:cs typeface="Montserrat"/>
                <a:sym typeface="Montserrat"/>
              </a:rPr>
              <a:t>Unsupervised Learning of Visual Features by Contrasting Cluster Assignments </a:t>
            </a:r>
            <a:r>
              <a:rPr b="0" i="0" lang="es" sz="1000" u="sng" cap="none" strike="noStrike">
                <a:solidFill>
                  <a:schemeClr val="hlink"/>
                </a:solidFill>
                <a:latin typeface="Montserrat"/>
                <a:ea typeface="Montserrat"/>
                <a:cs typeface="Montserrat"/>
                <a:sym typeface="Montserrat"/>
                <a:hlinkClick r:id="rId5"/>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15c273c5d7c_1_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g15c273c5d7c_1_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06" name="Google Shape;206;g15c273c5d7c_1_2"/>
          <p:cNvPicPr preferRelativeResize="0"/>
          <p:nvPr/>
        </p:nvPicPr>
        <p:blipFill>
          <a:blip r:embed="rId3">
            <a:alphaModFix/>
          </a:blip>
          <a:stretch>
            <a:fillRect/>
          </a:stretch>
        </p:blipFill>
        <p:spPr>
          <a:xfrm>
            <a:off x="797300" y="2343150"/>
            <a:ext cx="5021674" cy="1968725"/>
          </a:xfrm>
          <a:prstGeom prst="rect">
            <a:avLst/>
          </a:prstGeom>
          <a:noFill/>
          <a:ln>
            <a:noFill/>
          </a:ln>
        </p:spPr>
      </p:pic>
      <p:sp>
        <p:nvSpPr>
          <p:cNvPr id="207" name="Google Shape;207;g15c273c5d7c_1_2"/>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lang="es" sz="1000">
                <a:latin typeface="Montserrat"/>
                <a:ea typeface="Montserrat"/>
                <a:cs typeface="Montserrat"/>
                <a:sym typeface="Montserrat"/>
              </a:rPr>
              <a:t>Unsupervised Learning of Visual Features by Contrasting Cluster Assignments </a:t>
            </a:r>
            <a:r>
              <a:rPr b="0" i="0" lang="es" sz="1000" u="sng" cap="none" strike="noStrike">
                <a:solidFill>
                  <a:schemeClr val="hlink"/>
                </a:solidFill>
                <a:latin typeface="Montserrat"/>
                <a:ea typeface="Montserrat"/>
                <a:cs typeface="Montserrat"/>
                <a:sym typeface="Montserrat"/>
                <a:hlinkClick r:id="rId4"/>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1087f60bbcc_0_116"/>
          <p:cNvSpPr txBox="1"/>
          <p:nvPr>
            <p:ph type="title"/>
          </p:nvPr>
        </p:nvSpPr>
        <p:spPr>
          <a:xfrm>
            <a:off x="680400" y="5969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Vision Transformers</a:t>
            </a:r>
            <a:endParaRPr/>
          </a:p>
        </p:txBody>
      </p:sp>
      <p:pic>
        <p:nvPicPr>
          <p:cNvPr id="213" name="Google Shape;213;g1087f60bbcc_0_116"/>
          <p:cNvPicPr preferRelativeResize="0"/>
          <p:nvPr/>
        </p:nvPicPr>
        <p:blipFill rotWithShape="1">
          <a:blip r:embed="rId3">
            <a:alphaModFix/>
          </a:blip>
          <a:srcRect b="0" l="0" r="0" t="0"/>
          <a:stretch/>
        </p:blipFill>
        <p:spPr>
          <a:xfrm>
            <a:off x="608425" y="1509650"/>
            <a:ext cx="3274250" cy="1835625"/>
          </a:xfrm>
          <a:prstGeom prst="rect">
            <a:avLst/>
          </a:prstGeom>
          <a:noFill/>
          <a:ln>
            <a:noFill/>
          </a:ln>
        </p:spPr>
      </p:pic>
      <p:sp>
        <p:nvSpPr>
          <p:cNvPr id="214" name="Google Shape;214;g1087f60bbcc_0_116"/>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Attention is all you need  </a:t>
            </a:r>
            <a:r>
              <a:rPr b="0" i="0" lang="es" sz="1000" u="sng" cap="none" strike="noStrike">
                <a:solidFill>
                  <a:schemeClr val="hlink"/>
                </a:solidFill>
                <a:latin typeface="Montserrat"/>
                <a:ea typeface="Montserrat"/>
                <a:cs typeface="Montserrat"/>
                <a:sym typeface="Montserrat"/>
                <a:hlinkClick r:id="rId4"/>
              </a:rPr>
              <a:t>Link</a:t>
            </a:r>
            <a:endParaRPr b="0" i="0" sz="1000" u="none" cap="none" strike="noStrike">
              <a:solidFill>
                <a:srgbClr val="000000"/>
              </a:solidFill>
              <a:latin typeface="Montserrat"/>
              <a:ea typeface="Montserrat"/>
              <a:cs typeface="Montserrat"/>
              <a:sym typeface="Montserrat"/>
            </a:endParaRPr>
          </a:p>
        </p:txBody>
      </p:sp>
      <p:pic>
        <p:nvPicPr>
          <p:cNvPr id="215" name="Google Shape;215;g1087f60bbcc_0_116"/>
          <p:cNvPicPr preferRelativeResize="0"/>
          <p:nvPr/>
        </p:nvPicPr>
        <p:blipFill rotWithShape="1">
          <a:blip r:embed="rId5">
            <a:alphaModFix/>
          </a:blip>
          <a:srcRect b="0" l="0" r="0" t="0"/>
          <a:stretch/>
        </p:blipFill>
        <p:spPr>
          <a:xfrm>
            <a:off x="5138902" y="596900"/>
            <a:ext cx="3750479" cy="4415775"/>
          </a:xfrm>
          <a:prstGeom prst="rect">
            <a:avLst/>
          </a:prstGeom>
          <a:noFill/>
          <a:ln>
            <a:noFill/>
          </a:ln>
        </p:spPr>
      </p:pic>
      <p:sp>
        <p:nvSpPr>
          <p:cNvPr id="216" name="Google Shape;216;g1087f60bbcc_0_116"/>
          <p:cNvSpPr txBox="1"/>
          <p:nvPr/>
        </p:nvSpPr>
        <p:spPr>
          <a:xfrm>
            <a:off x="357375" y="3447675"/>
            <a:ext cx="4036200" cy="985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0" i="0" lang="es" sz="1300" u="none" cap="none" strike="noStrike">
                <a:solidFill>
                  <a:schemeClr val="accent1"/>
                </a:solidFill>
                <a:latin typeface="Lato"/>
                <a:ea typeface="Lato"/>
                <a:cs typeface="Lato"/>
                <a:sym typeface="Lato"/>
              </a:rPr>
              <a:t>El transformer es un modelo que basa sus predicciones en el mecanismo de auto atención, cuyas operaciones fundamentales son sumas ponderadas y activaciones</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1087f60bbcc_0_125"/>
          <p:cNvSpPr txBox="1"/>
          <p:nvPr>
            <p:ph type="title"/>
          </p:nvPr>
        </p:nvSpPr>
        <p:spPr>
          <a:xfrm>
            <a:off x="680400" y="5969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Vision Transformers</a:t>
            </a:r>
            <a:endParaRPr/>
          </a:p>
        </p:txBody>
      </p:sp>
      <p:sp>
        <p:nvSpPr>
          <p:cNvPr id="222" name="Google Shape;222;g1087f60bbcc_0_125"/>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Attention is all you need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sp>
        <p:nvSpPr>
          <p:cNvPr id="223" name="Google Shape;223;g1087f60bbcc_0_125"/>
          <p:cNvSpPr txBox="1"/>
          <p:nvPr/>
        </p:nvSpPr>
        <p:spPr>
          <a:xfrm>
            <a:off x="4758075" y="1093150"/>
            <a:ext cx="4036200" cy="1385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0" i="0" lang="es" sz="1300" u="none" cap="none" strike="noStrike">
                <a:solidFill>
                  <a:schemeClr val="accent1"/>
                </a:solidFill>
                <a:latin typeface="Lato"/>
                <a:ea typeface="Lato"/>
                <a:cs typeface="Lato"/>
                <a:sym typeface="Lato"/>
              </a:rPr>
              <a:t>Inicialmente desarrollado para NLP, tratando el problema de traducción secuencia a secuencia.</a:t>
            </a:r>
            <a:endParaRPr b="0" i="0" sz="1300" u="none" cap="none" strike="noStrike">
              <a:solidFill>
                <a:schemeClr val="accent1"/>
              </a:solidFill>
              <a:latin typeface="Lato"/>
              <a:ea typeface="Lato"/>
              <a:cs typeface="Lato"/>
              <a:sym typeface="Lato"/>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chemeClr val="accent1"/>
              </a:solidFill>
              <a:latin typeface="Lato"/>
              <a:ea typeface="Lato"/>
              <a:cs typeface="Lato"/>
              <a:sym typeface="Lato"/>
            </a:endParaRPr>
          </a:p>
          <a:p>
            <a:pPr indent="0" lvl="0" marL="0" marR="0" rtl="0" algn="l">
              <a:lnSpc>
                <a:spcPct val="100000"/>
              </a:lnSpc>
              <a:spcBef>
                <a:spcPts val="0"/>
              </a:spcBef>
              <a:spcAft>
                <a:spcPts val="0"/>
              </a:spcAft>
              <a:buClr>
                <a:srgbClr val="000000"/>
              </a:buClr>
              <a:buSzPts val="1300"/>
              <a:buFont typeface="Arial"/>
              <a:buNone/>
            </a:pPr>
            <a:r>
              <a:rPr b="0" i="0" lang="es" sz="1300" u="none" cap="none" strike="noStrike">
                <a:solidFill>
                  <a:schemeClr val="accent1"/>
                </a:solidFill>
                <a:latin typeface="Lato"/>
                <a:ea typeface="Lato"/>
                <a:cs typeface="Lato"/>
                <a:sym typeface="Lato"/>
              </a:rPr>
              <a:t>El mecanismo de atención analiza la relevancia de cada uno de los elementos de la secuencia para la traducción de un elemento dado.</a:t>
            </a:r>
            <a:endParaRPr b="0" i="0" sz="1300" u="none" cap="none" strike="noStrike">
              <a:solidFill>
                <a:schemeClr val="accent1"/>
              </a:solidFill>
              <a:latin typeface="Lato"/>
              <a:ea typeface="Lato"/>
              <a:cs typeface="Lato"/>
              <a:sym typeface="Lato"/>
            </a:endParaRPr>
          </a:p>
        </p:txBody>
      </p:sp>
      <p:pic>
        <p:nvPicPr>
          <p:cNvPr id="224" name="Google Shape;224;g1087f60bbcc_0_125"/>
          <p:cNvPicPr preferRelativeResize="0"/>
          <p:nvPr/>
        </p:nvPicPr>
        <p:blipFill rotWithShape="1">
          <a:blip r:embed="rId4">
            <a:alphaModFix/>
          </a:blip>
          <a:srcRect b="0" l="0" r="0" t="0"/>
          <a:stretch/>
        </p:blipFill>
        <p:spPr>
          <a:xfrm>
            <a:off x="565850" y="1436900"/>
            <a:ext cx="3579704" cy="32370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g1087f60c27a_0_7"/>
          <p:cNvSpPr txBox="1"/>
          <p:nvPr>
            <p:ph type="title"/>
          </p:nvPr>
        </p:nvSpPr>
        <p:spPr>
          <a:xfrm>
            <a:off x="680400" y="5969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Vision Transformers</a:t>
            </a:r>
            <a:endParaRPr/>
          </a:p>
        </p:txBody>
      </p:sp>
      <p:sp>
        <p:nvSpPr>
          <p:cNvPr id="230" name="Google Shape;230;g1087f60c27a_0_7"/>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An image is worth 16 x 16 words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231" name="Google Shape;231;g1087f60c27a_0_7"/>
          <p:cNvPicPr preferRelativeResize="0"/>
          <p:nvPr/>
        </p:nvPicPr>
        <p:blipFill rotWithShape="1">
          <a:blip r:embed="rId4">
            <a:alphaModFix/>
          </a:blip>
          <a:srcRect b="0" l="0" r="0" t="0"/>
          <a:stretch/>
        </p:blipFill>
        <p:spPr>
          <a:xfrm>
            <a:off x="4742450" y="3706850"/>
            <a:ext cx="4281575" cy="1332875"/>
          </a:xfrm>
          <a:prstGeom prst="rect">
            <a:avLst/>
          </a:prstGeom>
          <a:noFill/>
          <a:ln>
            <a:noFill/>
          </a:ln>
        </p:spPr>
      </p:pic>
      <p:pic>
        <p:nvPicPr>
          <p:cNvPr id="232" name="Google Shape;232;g1087f60c27a_0_7"/>
          <p:cNvPicPr preferRelativeResize="0"/>
          <p:nvPr/>
        </p:nvPicPr>
        <p:blipFill>
          <a:blip r:embed="rId5">
            <a:alphaModFix/>
          </a:blip>
          <a:stretch>
            <a:fillRect/>
          </a:stretch>
        </p:blipFill>
        <p:spPr>
          <a:xfrm>
            <a:off x="597975" y="1277950"/>
            <a:ext cx="5148349" cy="26671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g1087f60c27a_0_18"/>
          <p:cNvSpPr txBox="1"/>
          <p:nvPr>
            <p:ph type="title"/>
          </p:nvPr>
        </p:nvSpPr>
        <p:spPr>
          <a:xfrm>
            <a:off x="680400" y="5969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Vision Transformers</a:t>
            </a:r>
            <a:endParaRPr/>
          </a:p>
        </p:txBody>
      </p:sp>
      <p:sp>
        <p:nvSpPr>
          <p:cNvPr id="238" name="Google Shape;238;g1087f60c27a_0_18"/>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Escaping the Big Data Paradigm with Compact Transformers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239" name="Google Shape;239;g1087f60c27a_0_18"/>
          <p:cNvPicPr preferRelativeResize="0"/>
          <p:nvPr/>
        </p:nvPicPr>
        <p:blipFill rotWithShape="1">
          <a:blip r:embed="rId4">
            <a:alphaModFix/>
          </a:blip>
          <a:srcRect b="0" l="0" r="0" t="0"/>
          <a:stretch/>
        </p:blipFill>
        <p:spPr>
          <a:xfrm>
            <a:off x="2492900" y="1050950"/>
            <a:ext cx="5502650" cy="2817349"/>
          </a:xfrm>
          <a:prstGeom prst="rect">
            <a:avLst/>
          </a:prstGeom>
          <a:noFill/>
          <a:ln>
            <a:noFill/>
          </a:ln>
        </p:spPr>
      </p:pic>
      <p:pic>
        <p:nvPicPr>
          <p:cNvPr id="240" name="Google Shape;240;g1087f60c27a_0_18"/>
          <p:cNvPicPr preferRelativeResize="0"/>
          <p:nvPr/>
        </p:nvPicPr>
        <p:blipFill rotWithShape="1">
          <a:blip r:embed="rId5">
            <a:alphaModFix/>
          </a:blip>
          <a:srcRect b="0" l="0" r="0" t="0"/>
          <a:stretch/>
        </p:blipFill>
        <p:spPr>
          <a:xfrm>
            <a:off x="315775" y="3677754"/>
            <a:ext cx="4256232" cy="95902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Sexta clase</a:t>
            </a:r>
            <a:r>
              <a:rPr lang="es">
                <a:latin typeface="Montserrat"/>
                <a:ea typeface="Montserrat"/>
                <a:cs typeface="Montserrat"/>
                <a:sym typeface="Montserrat"/>
              </a:rPr>
              <a: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94" name="Google Shape;94;p2"/>
          <p:cNvSpPr txBox="1"/>
          <p:nvPr>
            <p:ph idx="1" type="body"/>
          </p:nvPr>
        </p:nvSpPr>
        <p:spPr>
          <a:xfrm>
            <a:off x="666625" y="1304050"/>
            <a:ext cx="7688700" cy="36198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Aprendizaje autosupervisado</a:t>
            </a:r>
            <a:endParaRPr sz="1800">
              <a:latin typeface="Montserrat"/>
              <a:ea typeface="Montserrat"/>
              <a:cs typeface="Montserrat"/>
              <a:sym typeface="Montserrat"/>
            </a:endParaRPr>
          </a:p>
          <a:p>
            <a:pPr indent="-342900" lvl="1" marL="9144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SimCLR</a:t>
            </a:r>
            <a:endParaRPr sz="1800">
              <a:latin typeface="Montserrat"/>
              <a:ea typeface="Montserrat"/>
              <a:cs typeface="Montserrat"/>
              <a:sym typeface="Montserrat"/>
            </a:endParaRPr>
          </a:p>
          <a:p>
            <a:pPr indent="-342900" lvl="1" marL="9144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SwAV</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s" sz="1800">
                <a:latin typeface="Montserrat"/>
                <a:ea typeface="Montserrat"/>
                <a:cs typeface="Montserrat"/>
                <a:sym typeface="Montserrat"/>
              </a:rPr>
              <a:t>Vision Transformers</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Optimización</a:t>
            </a:r>
            <a:r>
              <a:rPr lang="es" sz="1800">
                <a:latin typeface="Montserrat"/>
                <a:ea typeface="Montserrat"/>
                <a:cs typeface="Montserrat"/>
                <a:sym typeface="Montserrat"/>
              </a:rPr>
              <a:t> de hiperparametros</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AutoAugment</a:t>
            </a:r>
            <a:endParaRPr sz="18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4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1087f60bbcc_0_103"/>
          <p:cNvSpPr txBox="1"/>
          <p:nvPr>
            <p:ph type="title"/>
          </p:nvPr>
        </p:nvSpPr>
        <p:spPr>
          <a:xfrm>
            <a:off x="680400" y="5969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Vision Transformers</a:t>
            </a:r>
            <a:endParaRPr/>
          </a:p>
        </p:txBody>
      </p:sp>
      <p:sp>
        <p:nvSpPr>
          <p:cNvPr id="246" name="Google Shape;246;g1087f60bbcc_0_103"/>
          <p:cNvSpPr txBox="1"/>
          <p:nvPr>
            <p:ph idx="1" type="body"/>
          </p:nvPr>
        </p:nvSpPr>
        <p:spPr>
          <a:xfrm>
            <a:off x="729450" y="2078875"/>
            <a:ext cx="7688700" cy="83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s"/>
              <a:t>Transformers explained:</a:t>
            </a:r>
            <a:endParaRPr b="1"/>
          </a:p>
          <a:p>
            <a:pPr indent="0" lvl="0" marL="0" rtl="0" algn="l">
              <a:lnSpc>
                <a:spcPct val="115000"/>
              </a:lnSpc>
              <a:spcBef>
                <a:spcPts val="0"/>
              </a:spcBef>
              <a:spcAft>
                <a:spcPts val="0"/>
              </a:spcAft>
              <a:buSzPts val="1300"/>
              <a:buNone/>
            </a:pPr>
            <a:r>
              <a:rPr lang="es" u="sng">
                <a:solidFill>
                  <a:schemeClr val="hlink"/>
                </a:solidFill>
                <a:hlinkClick r:id="rId3"/>
              </a:rPr>
              <a:t>https://towardsdatascience.com/transformers-explained-visually-not-just-how-but-why-they-work-so-well-d840bd61a9d3</a:t>
            </a:r>
            <a:endParaRPr/>
          </a:p>
          <a:p>
            <a:pPr indent="0" lvl="0" marL="0" rtl="0" algn="l">
              <a:lnSpc>
                <a:spcPct val="115000"/>
              </a:lnSpc>
              <a:spcBef>
                <a:spcPts val="0"/>
              </a:spcBef>
              <a:spcAft>
                <a:spcPts val="0"/>
              </a:spcAft>
              <a:buSzPts val="1300"/>
              <a:buNone/>
            </a:pPr>
            <a:r>
              <a:rPr lang="es" u="sng">
                <a:solidFill>
                  <a:schemeClr val="hlink"/>
                </a:solidFill>
                <a:hlinkClick r:id="rId4"/>
              </a:rPr>
              <a:t>https://towardsdatascience.com/vision-transformers-in-pytorch-43d13cb7ec7a</a:t>
            </a:r>
            <a:r>
              <a:rPr lang="es"/>
              <a:t> </a:t>
            </a:r>
            <a:endParaRPr/>
          </a:p>
          <a:p>
            <a:pPr indent="0" lvl="0" marL="0" rtl="0" algn="l">
              <a:lnSpc>
                <a:spcPct val="115000"/>
              </a:lnSpc>
              <a:spcBef>
                <a:spcPts val="0"/>
              </a:spcBef>
              <a:spcAft>
                <a:spcPts val="0"/>
              </a:spcAft>
              <a:buSzPts val="1300"/>
              <a:buNone/>
            </a:pPr>
            <a:r>
              <a:rPr lang="es" u="sng">
                <a:solidFill>
                  <a:schemeClr val="hlink"/>
                </a:solidFill>
                <a:hlinkClick r:id="rId5"/>
              </a:rPr>
              <a:t>https://medium.com/pytorch/training-compact-transformers-from-scratch-in-30-minutes-with-pytorch-ff5c21668ed5</a:t>
            </a:r>
            <a:r>
              <a:rPr lang="es"/>
              <a:t>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1407e59db2a_0_0"/>
          <p:cNvSpPr txBox="1"/>
          <p:nvPr>
            <p:ph type="title"/>
          </p:nvPr>
        </p:nvSpPr>
        <p:spPr>
          <a:xfrm>
            <a:off x="729450" y="6328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Ajuste de hiperparametros</a:t>
            </a:r>
            <a:endParaRPr/>
          </a:p>
        </p:txBody>
      </p:sp>
      <p:sp>
        <p:nvSpPr>
          <p:cNvPr id="252" name="Google Shape;252;g1407e59db2a_0_0"/>
          <p:cNvSpPr txBox="1"/>
          <p:nvPr>
            <p:ph idx="1" type="body"/>
          </p:nvPr>
        </p:nvSpPr>
        <p:spPr>
          <a:xfrm>
            <a:off x="729450" y="1657725"/>
            <a:ext cx="7688700" cy="2682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a:t>¿Cómo</a:t>
            </a:r>
            <a:r>
              <a:rPr lang="es"/>
              <a:t> elegir los </a:t>
            </a:r>
            <a:r>
              <a:rPr b="1" lang="es"/>
              <a:t>mejores</a:t>
            </a:r>
            <a:r>
              <a:rPr lang="es"/>
              <a:t> hiperparametros para nuestro problema?</a:t>
            </a:r>
            <a:endParaRPr/>
          </a:p>
          <a:p>
            <a:pPr indent="-311150" lvl="0" marL="457200" rtl="0" algn="l">
              <a:lnSpc>
                <a:spcPct val="115000"/>
              </a:lnSpc>
              <a:spcBef>
                <a:spcPts val="0"/>
              </a:spcBef>
              <a:spcAft>
                <a:spcPts val="0"/>
              </a:spcAft>
              <a:buSzPts val="1300"/>
              <a:buChar char="●"/>
            </a:pPr>
            <a:r>
              <a:rPr lang="es"/>
              <a:t>layers</a:t>
            </a:r>
            <a:endParaRPr/>
          </a:p>
          <a:p>
            <a:pPr indent="-311150" lvl="0" marL="457200" rtl="0" algn="l">
              <a:lnSpc>
                <a:spcPct val="115000"/>
              </a:lnSpc>
              <a:spcBef>
                <a:spcPts val="0"/>
              </a:spcBef>
              <a:spcAft>
                <a:spcPts val="0"/>
              </a:spcAft>
              <a:buSzPts val="1300"/>
              <a:buChar char="●"/>
            </a:pPr>
            <a:r>
              <a:rPr lang="es"/>
              <a:t>kernels</a:t>
            </a:r>
            <a:endParaRPr/>
          </a:p>
          <a:p>
            <a:pPr indent="-311150" lvl="0" marL="457200" rtl="0" algn="l">
              <a:lnSpc>
                <a:spcPct val="115000"/>
              </a:lnSpc>
              <a:spcBef>
                <a:spcPts val="0"/>
              </a:spcBef>
              <a:spcAft>
                <a:spcPts val="0"/>
              </a:spcAft>
              <a:buSzPts val="1300"/>
              <a:buChar char="●"/>
            </a:pPr>
            <a:r>
              <a:rPr lang="es"/>
              <a:t>learning_rate</a:t>
            </a:r>
            <a:endParaRPr/>
          </a:p>
          <a:p>
            <a:pPr indent="-311150" lvl="0" marL="457200" rtl="0" algn="l">
              <a:lnSpc>
                <a:spcPct val="115000"/>
              </a:lnSpc>
              <a:spcBef>
                <a:spcPts val="0"/>
              </a:spcBef>
              <a:spcAft>
                <a:spcPts val="0"/>
              </a:spcAft>
              <a:buSzPts val="1300"/>
              <a:buChar char="●"/>
            </a:pPr>
            <a:r>
              <a:rPr lang="es"/>
              <a:t>data_augmentation</a:t>
            </a:r>
            <a:endParaRPr/>
          </a:p>
          <a:p>
            <a:pPr indent="-311150" lvl="0" marL="457200" rtl="0" algn="l">
              <a:lnSpc>
                <a:spcPct val="115000"/>
              </a:lnSpc>
              <a:spcBef>
                <a:spcPts val="0"/>
              </a:spcBef>
              <a:spcAft>
                <a:spcPts val="0"/>
              </a:spcAft>
              <a:buSzPts val="1300"/>
              <a:buChar char="●"/>
            </a:pPr>
            <a:r>
              <a:rPr lang="es"/>
              <a:t>regularization</a:t>
            </a:r>
            <a:endParaRPr/>
          </a:p>
          <a:p>
            <a:pPr indent="0" lvl="0" marL="457200" rtl="0" algn="l">
              <a:lnSpc>
                <a:spcPct val="115000"/>
              </a:lnSpc>
              <a:spcBef>
                <a:spcPts val="0"/>
              </a:spcBef>
              <a:spcAft>
                <a:spcPts val="0"/>
              </a:spcAft>
              <a:buNone/>
            </a:pPr>
            <a:r>
              <a:t/>
            </a:r>
            <a:endParaRPr/>
          </a:p>
          <a:p>
            <a:pPr indent="0" lvl="0" marL="0" rtl="0" algn="l">
              <a:lnSpc>
                <a:spcPct val="115000"/>
              </a:lnSpc>
              <a:spcBef>
                <a:spcPts val="0"/>
              </a:spcBef>
              <a:spcAft>
                <a:spcPts val="0"/>
              </a:spcAft>
              <a:buSzPts val="1300"/>
              <a:buNone/>
            </a:pPr>
            <a:r>
              <a:rPr lang="es"/>
              <a:t>Cual es la </a:t>
            </a:r>
            <a:r>
              <a:rPr lang="es"/>
              <a:t>métrica</a:t>
            </a:r>
            <a:r>
              <a:rPr lang="es"/>
              <a:t> adecuada para definir el buen </a:t>
            </a:r>
            <a:r>
              <a:rPr lang="es"/>
              <a:t>desempeño</a:t>
            </a:r>
            <a:r>
              <a:rPr lang="es"/>
              <a:t> de una </a:t>
            </a:r>
            <a:r>
              <a:rPr lang="es"/>
              <a:t>solución</a:t>
            </a:r>
            <a:r>
              <a:rPr lang="es"/>
              <a:t> a nuestro problema?</a:t>
            </a:r>
            <a:endParaRPr/>
          </a:p>
          <a:p>
            <a:pPr indent="0" lvl="0" marL="0" rtl="0" algn="l">
              <a:lnSpc>
                <a:spcPct val="115000"/>
              </a:lnSpc>
              <a:spcBef>
                <a:spcPts val="0"/>
              </a:spcBef>
              <a:spcAft>
                <a:spcPts val="0"/>
              </a:spcAft>
              <a:buSzPts val="1300"/>
              <a:buNone/>
            </a:pPr>
            <a:r>
              <a:rPr b="1" lang="es"/>
              <a:t>Definir </a:t>
            </a:r>
            <a:r>
              <a:rPr b="1" lang="es"/>
              <a:t>métrica</a:t>
            </a:r>
            <a:r>
              <a:rPr b="1" lang="es"/>
              <a:t> a optimizar.</a:t>
            </a:r>
            <a:endParaRPr b="1"/>
          </a:p>
          <a:p>
            <a:pPr indent="0" lvl="0" marL="0" rtl="0" algn="l">
              <a:lnSpc>
                <a:spcPct val="115000"/>
              </a:lnSpc>
              <a:spcBef>
                <a:spcPts val="0"/>
              </a:spcBef>
              <a:spcAft>
                <a:spcPts val="0"/>
              </a:spcAft>
              <a:buSzPts val="1300"/>
              <a:buNone/>
            </a:pPr>
            <a:r>
              <a:t/>
            </a:r>
            <a:endParaRPr/>
          </a:p>
          <a:p>
            <a:pPr indent="0" lvl="0" marL="0" rtl="0" algn="l">
              <a:lnSpc>
                <a:spcPct val="115000"/>
              </a:lnSpc>
              <a:spcBef>
                <a:spcPts val="0"/>
              </a:spcBef>
              <a:spcAft>
                <a:spcPts val="0"/>
              </a:spcAft>
              <a:buSzPts val="1300"/>
              <a:buNone/>
            </a:pPr>
            <a:r>
              <a:rPr lang="es"/>
              <a:t>Solución</a:t>
            </a:r>
            <a:r>
              <a:rPr lang="es"/>
              <a:t> impulsiva. Probar a mano distintos valores de hiperparametros.</a:t>
            </a:r>
            <a:endParaRPr/>
          </a:p>
          <a:p>
            <a:pPr indent="0" lvl="0" marL="0" rtl="0" algn="l">
              <a:lnSpc>
                <a:spcPct val="115000"/>
              </a:lnSpc>
              <a:spcBef>
                <a:spcPts val="0"/>
              </a:spcBef>
              <a:spcAft>
                <a:spcPts val="0"/>
              </a:spcAft>
              <a:buSzPts val="1300"/>
              <a:buNone/>
            </a:pPr>
            <a:r>
              <a:rPr b="1" lang="es"/>
              <a:t>Cansador, ineficiente</a:t>
            </a:r>
            <a:r>
              <a:rPr lang="es"/>
              <a:t>, </a:t>
            </a:r>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0"/>
              </a:spcBef>
              <a:spcAft>
                <a:spcPts val="0"/>
              </a:spcAft>
              <a:buSzPts val="1300"/>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1407f45aea0_0_0"/>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Grid Search</a:t>
            </a:r>
            <a:endParaRPr/>
          </a:p>
        </p:txBody>
      </p:sp>
      <p:sp>
        <p:nvSpPr>
          <p:cNvPr id="258" name="Google Shape;258;g1407f45aea0_0_0"/>
          <p:cNvSpPr txBox="1"/>
          <p:nvPr>
            <p:ph idx="1" type="body"/>
          </p:nvPr>
        </p:nvSpPr>
        <p:spPr>
          <a:xfrm>
            <a:off x="729450" y="1487350"/>
            <a:ext cx="7688700" cy="285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a:t>Solución más natural</a:t>
            </a:r>
            <a:r>
              <a:rPr lang="es"/>
              <a:t>: hacer una búsqueda exhaustiva. Es decir probando con todos los valores de</a:t>
            </a:r>
            <a:endParaRPr/>
          </a:p>
          <a:p>
            <a:pPr indent="0" lvl="0" marL="0" rtl="0" algn="just">
              <a:spcBef>
                <a:spcPts val="0"/>
              </a:spcBef>
              <a:spcAft>
                <a:spcPts val="0"/>
              </a:spcAft>
              <a:buNone/>
            </a:pPr>
            <a:r>
              <a:rPr lang="es"/>
              <a:t>los </a:t>
            </a:r>
            <a:r>
              <a:rPr lang="es"/>
              <a:t>hiperparámetros</a:t>
            </a:r>
            <a:r>
              <a:rPr lang="es"/>
              <a:t> que podamos y eligiendo la mejor combinación. Este método se llama </a:t>
            </a:r>
            <a:r>
              <a:rPr b="1" lang="es"/>
              <a:t>Grid Search</a:t>
            </a:r>
            <a:endParaRPr b="1"/>
          </a:p>
          <a:p>
            <a:pPr indent="0" lvl="0" marL="0" rtl="0" algn="l">
              <a:spcBef>
                <a:spcPts val="0"/>
              </a:spcBef>
              <a:spcAft>
                <a:spcPts val="0"/>
              </a:spcAft>
              <a:buNone/>
            </a:pPr>
            <a:r>
              <a:rPr lang="es"/>
              <a:t>(“búsqueda de cuadrícula”).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59" name="Google Shape;259;g1407f45aea0_0_0"/>
          <p:cNvPicPr preferRelativeResize="0"/>
          <p:nvPr/>
        </p:nvPicPr>
        <p:blipFill>
          <a:blip r:embed="rId3">
            <a:alphaModFix/>
          </a:blip>
          <a:stretch>
            <a:fillRect/>
          </a:stretch>
        </p:blipFill>
        <p:spPr>
          <a:xfrm>
            <a:off x="2544845" y="2411245"/>
            <a:ext cx="3325551" cy="26038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g1407f45aea0_0_22"/>
          <p:cNvSpPr txBox="1"/>
          <p:nvPr>
            <p:ph type="title"/>
          </p:nvPr>
        </p:nvSpPr>
        <p:spPr>
          <a:xfrm>
            <a:off x="7294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Grid Search</a:t>
            </a:r>
            <a:endParaRPr/>
          </a:p>
        </p:txBody>
      </p:sp>
      <p:sp>
        <p:nvSpPr>
          <p:cNvPr id="265" name="Google Shape;265;g1407f45aea0_0_22"/>
          <p:cNvSpPr txBox="1"/>
          <p:nvPr>
            <p:ph idx="1" type="body"/>
          </p:nvPr>
        </p:nvSpPr>
        <p:spPr>
          <a:xfrm>
            <a:off x="729450" y="1565975"/>
            <a:ext cx="7688700" cy="27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Entonces, una vez que sabemos qué métrica queremos optimizar,</a:t>
            </a:r>
            <a:endParaRPr/>
          </a:p>
          <a:p>
            <a:pPr indent="0" lvl="0" marL="0" rtl="0" algn="l">
              <a:spcBef>
                <a:spcPts val="0"/>
              </a:spcBef>
              <a:spcAft>
                <a:spcPts val="0"/>
              </a:spcAft>
              <a:buNone/>
            </a:pPr>
            <a:r>
              <a:rPr lang="es"/>
              <a:t>Grid Search consiste en:</a:t>
            </a:r>
            <a:endParaRPr/>
          </a:p>
          <a:p>
            <a:pPr indent="-311150" lvl="0" marL="457200" rtl="0" algn="l">
              <a:spcBef>
                <a:spcPts val="0"/>
              </a:spcBef>
              <a:spcAft>
                <a:spcPts val="0"/>
              </a:spcAft>
              <a:buSzPts val="1300"/>
              <a:buAutoNum type="arabicPeriod"/>
            </a:pPr>
            <a:r>
              <a:rPr lang="es"/>
              <a:t>Elegimos los valores que puede tomar cada hiperparámetro </a:t>
            </a:r>
            <a:endParaRPr/>
          </a:p>
          <a:p>
            <a:pPr indent="-311150" lvl="0" marL="457200" rtl="0" algn="l">
              <a:spcBef>
                <a:spcPts val="0"/>
              </a:spcBef>
              <a:spcAft>
                <a:spcPts val="0"/>
              </a:spcAft>
              <a:buSzPts val="1300"/>
              <a:buAutoNum type="arabicPeriod"/>
            </a:pPr>
            <a:r>
              <a:rPr lang="es"/>
              <a:t>Armamos las combinaciones “todos con todos” → </a:t>
            </a:r>
            <a:r>
              <a:rPr b="1" lang="es"/>
              <a:t>Tenemos nuestra grilla.</a:t>
            </a:r>
            <a:endParaRPr b="1"/>
          </a:p>
          <a:p>
            <a:pPr indent="-311150" lvl="0" marL="457200" rtl="0" algn="l">
              <a:spcBef>
                <a:spcPts val="0"/>
              </a:spcBef>
              <a:spcAft>
                <a:spcPts val="0"/>
              </a:spcAft>
              <a:buSzPts val="1300"/>
              <a:buAutoNum type="arabicPeriod"/>
            </a:pPr>
            <a:r>
              <a:rPr lang="es"/>
              <a:t>Recorremos</a:t>
            </a:r>
            <a:r>
              <a:rPr lang="es"/>
              <a:t> la grilla, entrenamos un modelo para cada combinación y lo evaluamos.</a:t>
            </a:r>
            <a:endParaRPr/>
          </a:p>
          <a:p>
            <a:pPr indent="-311150" lvl="0" marL="457200" rtl="0" algn="l">
              <a:spcBef>
                <a:spcPts val="0"/>
              </a:spcBef>
              <a:spcAft>
                <a:spcPts val="0"/>
              </a:spcAft>
              <a:buSzPts val="1300"/>
              <a:buAutoNum type="arabicPeriod"/>
            </a:pPr>
            <a:r>
              <a:rPr lang="es"/>
              <a:t>Elegimos los hiperparámetros que definen el mejor modelo.</a:t>
            </a:r>
            <a:endParaRPr/>
          </a:p>
          <a:p>
            <a:pPr indent="0" lvl="0" marL="0" rtl="0" algn="l">
              <a:spcBef>
                <a:spcPts val="0"/>
              </a:spcBef>
              <a:spcAft>
                <a:spcPts val="0"/>
              </a:spcAft>
              <a:buNone/>
            </a:pPr>
            <a:r>
              <a:t/>
            </a:r>
            <a:endParaRPr/>
          </a:p>
          <a:p>
            <a:pPr indent="0" lvl="0" marL="0" rtl="0" algn="l">
              <a:spcBef>
                <a:spcPts val="0"/>
              </a:spcBef>
              <a:spcAft>
                <a:spcPts val="0"/>
              </a:spcAft>
              <a:buNone/>
            </a:pPr>
            <a:r>
              <a:rPr b="1" lang="es"/>
              <a:t>Recomendación</a:t>
            </a:r>
            <a:r>
              <a:rPr lang="es"/>
              <a:t>: hacer una primera </a:t>
            </a:r>
            <a:r>
              <a:rPr lang="es"/>
              <a:t>búsqueda</a:t>
            </a:r>
            <a:r>
              <a:rPr lang="es"/>
              <a:t> en grilla, usando valores para los </a:t>
            </a:r>
            <a:r>
              <a:rPr lang="es"/>
              <a:t>parámetros</a:t>
            </a:r>
            <a:r>
              <a:rPr lang="es"/>
              <a:t> que sigan una </a:t>
            </a:r>
            <a:r>
              <a:rPr lang="es"/>
              <a:t>progresión</a:t>
            </a:r>
            <a:r>
              <a:rPr lang="es"/>
              <a:t> </a:t>
            </a:r>
            <a:r>
              <a:rPr lang="es"/>
              <a:t>geométrica</a:t>
            </a:r>
            <a:r>
              <a:rPr lang="es"/>
              <a:t>. Luego hacer una segunda </a:t>
            </a:r>
            <a:r>
              <a:rPr lang="es"/>
              <a:t>búsqueda</a:t>
            </a:r>
            <a:r>
              <a:rPr lang="es"/>
              <a:t>, </a:t>
            </a:r>
            <a:r>
              <a:rPr lang="es"/>
              <a:t>más</a:t>
            </a:r>
            <a:r>
              <a:rPr lang="es"/>
              <a:t> localizada en las </a:t>
            </a:r>
            <a:r>
              <a:rPr lang="es"/>
              <a:t>cercanías</a:t>
            </a:r>
            <a:r>
              <a:rPr lang="es"/>
              <a:t> de los </a:t>
            </a:r>
            <a:r>
              <a:rPr lang="es"/>
              <a:t>parámetros</a:t>
            </a:r>
            <a:r>
              <a:rPr lang="es"/>
              <a:t> con lo que mejor performance se obtuvo.</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1407f45aea0_0_28"/>
          <p:cNvSpPr txBox="1"/>
          <p:nvPr>
            <p:ph idx="1" type="body"/>
          </p:nvPr>
        </p:nvSpPr>
        <p:spPr>
          <a:xfrm>
            <a:off x="729450" y="1533225"/>
            <a:ext cx="3732600" cy="28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¿Como hacemos para evaluar los modelos?</a:t>
            </a:r>
            <a:endParaRPr/>
          </a:p>
          <a:p>
            <a:pPr indent="0" lvl="0" marL="0" rtl="0" algn="l">
              <a:spcBef>
                <a:spcPts val="0"/>
              </a:spcBef>
              <a:spcAft>
                <a:spcPts val="0"/>
              </a:spcAft>
              <a:buNone/>
            </a:pPr>
            <a:r>
              <a:rPr lang="es"/>
              <a:t>¿Con Train/Test split?</a:t>
            </a:r>
            <a:endParaRPr/>
          </a:p>
          <a:p>
            <a:pPr indent="0" lvl="0" marL="0" rtl="0" algn="l">
              <a:spcBef>
                <a:spcPts val="0"/>
              </a:spcBef>
              <a:spcAft>
                <a:spcPts val="0"/>
              </a:spcAft>
              <a:buNone/>
            </a:pPr>
            <a:r>
              <a:rPr lang="es"/>
              <a:t>¿Con Validación Cruzada?</a:t>
            </a:r>
            <a:endParaRPr/>
          </a:p>
          <a:p>
            <a:pPr indent="0" lvl="0" marL="0" rtl="0" algn="l">
              <a:spcBef>
                <a:spcPts val="0"/>
              </a:spcBef>
              <a:spcAft>
                <a:spcPts val="0"/>
              </a:spcAft>
              <a:buNone/>
            </a:pPr>
            <a:r>
              <a:rPr lang="es"/>
              <a:t>	</a:t>
            </a:r>
            <a:endParaRPr/>
          </a:p>
          <a:p>
            <a:pPr indent="0" lvl="0" marL="0" rtl="0" algn="l">
              <a:spcBef>
                <a:spcPts val="0"/>
              </a:spcBef>
              <a:spcAft>
                <a:spcPts val="0"/>
              </a:spcAft>
              <a:buNone/>
            </a:pPr>
            <a:r>
              <a:rPr lang="es"/>
              <a:t>Al estar probando MUCHOS modelos, podría suceder que uno se desempeñe muy bien en el conjunto de Train simplemente por azar.</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Por esto ,es muy importante evaluar cada modelo creado por Grid Search con Validación Cruzada en el conjunto de entrenamiento.</a:t>
            </a:r>
            <a:endParaRPr/>
          </a:p>
        </p:txBody>
      </p:sp>
      <p:sp>
        <p:nvSpPr>
          <p:cNvPr id="271" name="Google Shape;271;g1407f45aea0_0_28"/>
          <p:cNvSpPr txBox="1"/>
          <p:nvPr>
            <p:ph type="title"/>
          </p:nvPr>
        </p:nvSpPr>
        <p:spPr>
          <a:xfrm>
            <a:off x="7294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Grid Search + CV</a:t>
            </a:r>
            <a:endParaRPr/>
          </a:p>
        </p:txBody>
      </p:sp>
      <p:pic>
        <p:nvPicPr>
          <p:cNvPr id="272" name="Google Shape;272;g1407f45aea0_0_28"/>
          <p:cNvPicPr preferRelativeResize="0"/>
          <p:nvPr/>
        </p:nvPicPr>
        <p:blipFill>
          <a:blip r:embed="rId3">
            <a:alphaModFix/>
          </a:blip>
          <a:stretch>
            <a:fillRect/>
          </a:stretch>
        </p:blipFill>
        <p:spPr>
          <a:xfrm>
            <a:off x="4572000" y="1780825"/>
            <a:ext cx="4205075" cy="25592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g1407f45aea0_0_35"/>
          <p:cNvSpPr txBox="1"/>
          <p:nvPr>
            <p:ph idx="1" type="body"/>
          </p:nvPr>
        </p:nvSpPr>
        <p:spPr>
          <a:xfrm>
            <a:off x="762225" y="1434925"/>
            <a:ext cx="7688700" cy="291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1. Entrenamos un modelo con los hiperparámetros que dieron el mejor resultado  en validacion con</a:t>
            </a:r>
            <a:endParaRPr/>
          </a:p>
          <a:p>
            <a:pPr indent="0" lvl="0" marL="0" rtl="0" algn="l">
              <a:spcBef>
                <a:spcPts val="0"/>
              </a:spcBef>
              <a:spcAft>
                <a:spcPts val="0"/>
              </a:spcAft>
              <a:buNone/>
            </a:pPr>
            <a:r>
              <a:rPr lang="es"/>
              <a:t>todo el conjunto de entrenamiento.</a:t>
            </a:r>
            <a:endParaRPr/>
          </a:p>
          <a:p>
            <a:pPr indent="0" lvl="0" marL="0" rtl="0" algn="l">
              <a:spcBef>
                <a:spcPts val="0"/>
              </a:spcBef>
              <a:spcAft>
                <a:spcPts val="0"/>
              </a:spcAft>
              <a:buNone/>
            </a:pPr>
            <a:r>
              <a:rPr lang="es"/>
              <a:t>2. Evaluamos su performance en el conjunto de testeo</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Como la evaluación de performance de CV puede estar sesgada, es importante evaluar al final en este conjunto para obtener una estimación menos sesgada del desempeño.</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Grid Search + CV puede ser computacionalmente muy demandante.</a:t>
            </a:r>
            <a:endParaRPr/>
          </a:p>
          <a:p>
            <a:pPr indent="0" lvl="0" marL="0" rtl="0" algn="l">
              <a:spcBef>
                <a:spcPts val="0"/>
              </a:spcBef>
              <a:spcAft>
                <a:spcPts val="0"/>
              </a:spcAft>
              <a:buNone/>
            </a:pPr>
            <a:r>
              <a:rPr lang="es"/>
              <a:t>Y tal vez al “probar” con pocos valores de los hiperparámetros nos estamos perdiendo algunas cosas importantes.</a:t>
            </a:r>
            <a:endParaRPr/>
          </a:p>
          <a:p>
            <a:pPr indent="0" lvl="0" marL="0" rtl="0" algn="l">
              <a:spcBef>
                <a:spcPts val="0"/>
              </a:spcBef>
              <a:spcAft>
                <a:spcPts val="0"/>
              </a:spcAft>
              <a:buNone/>
            </a:pPr>
            <a:r>
              <a:rPr lang="es"/>
              <a:t>Además, suele haber hiperparámetros mucho más importantes que otros.</a:t>
            </a:r>
            <a:endParaRPr/>
          </a:p>
        </p:txBody>
      </p:sp>
      <p:sp>
        <p:nvSpPr>
          <p:cNvPr id="278" name="Google Shape;278;g1407f45aea0_0_35"/>
          <p:cNvSpPr txBox="1"/>
          <p:nvPr>
            <p:ph type="title"/>
          </p:nvPr>
        </p:nvSpPr>
        <p:spPr>
          <a:xfrm>
            <a:off x="7294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Grid Search + CV</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g1407f45aea0_0_7"/>
          <p:cNvSpPr txBox="1"/>
          <p:nvPr>
            <p:ph type="title"/>
          </p:nvPr>
        </p:nvSpPr>
        <p:spPr>
          <a:xfrm>
            <a:off x="729450" y="5585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Random Search</a:t>
            </a:r>
            <a:endParaRPr/>
          </a:p>
        </p:txBody>
      </p:sp>
      <p:sp>
        <p:nvSpPr>
          <p:cNvPr id="284" name="Google Shape;284;g1407f45aea0_0_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a:t>En este caso se </a:t>
            </a:r>
            <a:r>
              <a:rPr lang="es"/>
              <a:t>exploran opciones y combinaciones de hiperparametros al azar, de manera menos</a:t>
            </a:r>
            <a:endParaRPr/>
          </a:p>
          <a:p>
            <a:pPr indent="0" lvl="0" marL="0" rtl="0" algn="l">
              <a:spcBef>
                <a:spcPts val="0"/>
              </a:spcBef>
              <a:spcAft>
                <a:spcPts val="0"/>
              </a:spcAft>
              <a:buNone/>
            </a:pPr>
            <a:r>
              <a:rPr lang="es"/>
              <a:t>“ordenada”. En muchas circunstancias, ¡esto es más eficiente, tanto desde el punto de vista de performance del modelo como de desempeño computacional!</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Al estar recorriendo el espacio de hiperparametros de manera aleatoria, se logran testear muchos </a:t>
            </a:r>
            <a:r>
              <a:rPr lang="es"/>
              <a:t>más</a:t>
            </a:r>
            <a:r>
              <a:rPr lang="es"/>
              <a:t> valores, y debido a que generalemente hay hiperparametros que son </a:t>
            </a:r>
            <a:r>
              <a:rPr lang="es"/>
              <a:t>más</a:t>
            </a:r>
            <a:r>
              <a:rPr lang="es"/>
              <a:t> importantes que otros para la performance, se </a:t>
            </a:r>
            <a:r>
              <a:rPr lang="es"/>
              <a:t>lograría</a:t>
            </a:r>
            <a:r>
              <a:rPr lang="es"/>
              <a:t> una mejor eficiencia en el entrenamiento.</a:t>
            </a:r>
            <a:endParaRPr/>
          </a:p>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g1407f45aea0_0_4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g1407f45aea0_0_4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91" name="Google Shape;291;g1407f45aea0_0_49"/>
          <p:cNvPicPr preferRelativeResize="0"/>
          <p:nvPr/>
        </p:nvPicPr>
        <p:blipFill>
          <a:blip r:embed="rId3">
            <a:alphaModFix/>
          </a:blip>
          <a:stretch>
            <a:fillRect/>
          </a:stretch>
        </p:blipFill>
        <p:spPr>
          <a:xfrm>
            <a:off x="652450" y="914363"/>
            <a:ext cx="7839075" cy="38576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g1407f45aea0_0_17"/>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Random + Grid Search</a:t>
            </a:r>
            <a:endParaRPr/>
          </a:p>
        </p:txBody>
      </p:sp>
      <p:sp>
        <p:nvSpPr>
          <p:cNvPr id="297" name="Google Shape;297;g1407f45aea0_0_17"/>
          <p:cNvSpPr txBox="1"/>
          <p:nvPr>
            <p:ph idx="1" type="body"/>
          </p:nvPr>
        </p:nvSpPr>
        <p:spPr>
          <a:xfrm>
            <a:off x="729450" y="1479275"/>
            <a:ext cx="7688700" cy="286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Random Search o Grid Search?</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Para </a:t>
            </a:r>
            <a:r>
              <a:rPr lang="es"/>
              <a:t>qué</a:t>
            </a:r>
            <a:r>
              <a:rPr lang="es"/>
              <a:t> elegir?</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Una </a:t>
            </a:r>
            <a:r>
              <a:rPr lang="es"/>
              <a:t>práctica</a:t>
            </a:r>
            <a:r>
              <a:rPr lang="es"/>
              <a:t> habitual consiste en realizar una </a:t>
            </a:r>
            <a:r>
              <a:rPr lang="es"/>
              <a:t>búsqueda</a:t>
            </a:r>
            <a:r>
              <a:rPr lang="es"/>
              <a:t> aleatoria de hiperparametros, y luego en base a los conjuntos de hiperparametros que mejor hayan </a:t>
            </a:r>
            <a:r>
              <a:rPr lang="es"/>
              <a:t>preformado</a:t>
            </a:r>
            <a:r>
              <a:rPr lang="es"/>
              <a:t>, realizar una </a:t>
            </a:r>
            <a:r>
              <a:rPr lang="es"/>
              <a:t>búsqueda</a:t>
            </a:r>
            <a:r>
              <a:rPr lang="es"/>
              <a:t> exhaustiva usando GridSearch.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De esta manera, se muestrea mayor cantidad de valores para los hiperparametros </a:t>
            </a:r>
            <a:r>
              <a:rPr lang="es"/>
              <a:t>más</a:t>
            </a:r>
            <a:r>
              <a:rPr lang="es"/>
              <a:t> importantes, y por otro lado se hace una </a:t>
            </a:r>
            <a:r>
              <a:rPr lang="es"/>
              <a:t>búsqueda</a:t>
            </a:r>
            <a:r>
              <a:rPr lang="es"/>
              <a:t> en detalle </a:t>
            </a:r>
            <a:r>
              <a:rPr lang="es"/>
              <a:t>más</a:t>
            </a:r>
            <a:r>
              <a:rPr lang="es"/>
              <a:t> localizada, logrando ahorros en costo computacional y sobretodo en tiempo.</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g1407f45aea0_0_12"/>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Optimización</a:t>
            </a:r>
            <a:r>
              <a:rPr lang="es"/>
              <a:t> de Hiperparametros </a:t>
            </a:r>
            <a:r>
              <a:rPr lang="es"/>
              <a:t>Automática</a:t>
            </a:r>
            <a:endParaRPr/>
          </a:p>
        </p:txBody>
      </p:sp>
      <p:sp>
        <p:nvSpPr>
          <p:cNvPr id="303" name="Google Shape;303;g1407f45aea0_0_12"/>
          <p:cNvSpPr txBox="1"/>
          <p:nvPr>
            <p:ph idx="1" type="body"/>
          </p:nvPr>
        </p:nvSpPr>
        <p:spPr>
          <a:xfrm>
            <a:off x="729450" y="1533550"/>
            <a:ext cx="7688700" cy="31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 diferencia de los casos anteriores, en la </a:t>
            </a:r>
            <a:r>
              <a:rPr lang="es"/>
              <a:t>búsqueda</a:t>
            </a:r>
            <a:r>
              <a:rPr lang="es"/>
              <a:t> </a:t>
            </a:r>
            <a:r>
              <a:rPr lang="es"/>
              <a:t>automática</a:t>
            </a:r>
            <a:r>
              <a:rPr lang="es"/>
              <a:t> de hiperparametros, los mismos son identificados mediante el uso de </a:t>
            </a:r>
            <a:r>
              <a:rPr lang="es"/>
              <a:t>técnicas</a:t>
            </a:r>
            <a:r>
              <a:rPr lang="es"/>
              <a:t> de </a:t>
            </a:r>
            <a:r>
              <a:rPr lang="es"/>
              <a:t>optimización</a:t>
            </a:r>
            <a:r>
              <a:rPr lang="es"/>
              <a:t> como son:</a:t>
            </a:r>
            <a:endParaRPr/>
          </a:p>
          <a:p>
            <a:pPr indent="-311150" lvl="0" marL="457200" rtl="0" algn="l">
              <a:spcBef>
                <a:spcPts val="0"/>
              </a:spcBef>
              <a:spcAft>
                <a:spcPts val="0"/>
              </a:spcAft>
              <a:buSzPts val="1300"/>
              <a:buChar char="●"/>
            </a:pPr>
            <a:r>
              <a:rPr lang="es"/>
              <a:t>Optimizacion Bayesiana</a:t>
            </a:r>
            <a:endParaRPr/>
          </a:p>
          <a:p>
            <a:pPr indent="-311150" lvl="0" marL="457200" rtl="0" algn="l">
              <a:spcBef>
                <a:spcPts val="0"/>
              </a:spcBef>
              <a:spcAft>
                <a:spcPts val="0"/>
              </a:spcAft>
              <a:buSzPts val="1300"/>
              <a:buChar char="●"/>
            </a:pPr>
            <a:r>
              <a:rPr lang="es"/>
              <a:t>Descenso en gradiente</a:t>
            </a:r>
            <a:endParaRPr/>
          </a:p>
          <a:p>
            <a:pPr indent="-311150" lvl="0" marL="457200" rtl="0" algn="l">
              <a:spcBef>
                <a:spcPts val="0"/>
              </a:spcBef>
              <a:spcAft>
                <a:spcPts val="0"/>
              </a:spcAft>
              <a:buSzPts val="1300"/>
              <a:buChar char="●"/>
            </a:pPr>
            <a:r>
              <a:rPr lang="es"/>
              <a:t>Algoritmos geneticos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g15c04ecd4a2_23_0"/>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Pre-entrenamiento.</a:t>
            </a:r>
            <a:endParaRPr/>
          </a:p>
        </p:txBody>
      </p:sp>
      <p:sp>
        <p:nvSpPr>
          <p:cNvPr id="100" name="Google Shape;100;g15c04ecd4a2_23_0"/>
          <p:cNvSpPr txBox="1"/>
          <p:nvPr>
            <p:ph idx="1" type="body"/>
          </p:nvPr>
        </p:nvSpPr>
        <p:spPr>
          <a:xfrm>
            <a:off x="4572000" y="1411400"/>
            <a:ext cx="3846300" cy="329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 el desarrollo del aprendizaje profundo y gracias a los grandes avances en el poder de </a:t>
            </a:r>
            <a:r>
              <a:rPr lang="es"/>
              <a:t>cómputo</a:t>
            </a:r>
            <a:r>
              <a:rPr lang="es"/>
              <a:t> de las procesadores actuales, los modelos que se utilizan en </a:t>
            </a:r>
            <a:r>
              <a:rPr lang="es"/>
              <a:t>visión</a:t>
            </a:r>
            <a:r>
              <a:rPr lang="es"/>
              <a:t> por computadora han crecido enormemente en cantidad de </a:t>
            </a:r>
            <a:r>
              <a:rPr lang="es"/>
              <a:t>parámetros</a:t>
            </a:r>
            <a:r>
              <a:rPr lang="es"/>
              <a:t>.</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Esta</a:t>
            </a:r>
            <a:r>
              <a:rPr lang="es"/>
              <a:t> gran cantidad de </a:t>
            </a:r>
            <a:r>
              <a:rPr lang="es"/>
              <a:t>parámetros</a:t>
            </a:r>
            <a:r>
              <a:rPr lang="es"/>
              <a:t>, le dan gran expresividad a las redes, pero dificulta el aprendizaje, ya que requiere que se utilicen </a:t>
            </a:r>
            <a:r>
              <a:rPr lang="es"/>
              <a:t>técnicas</a:t>
            </a:r>
            <a:r>
              <a:rPr lang="es"/>
              <a:t> que eviten el sobreentrenamiento, y sobre todo MUCHOS datos.</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La </a:t>
            </a:r>
            <a:r>
              <a:rPr lang="es"/>
              <a:t>práctica</a:t>
            </a:r>
            <a:r>
              <a:rPr lang="es"/>
              <a:t> habitual es utilizar redes </a:t>
            </a:r>
            <a:r>
              <a:rPr lang="es"/>
              <a:t>pre-entrenadas</a:t>
            </a:r>
            <a:r>
              <a:rPr lang="es"/>
              <a:t> y aplicar transferencia de aprendizaje.</a:t>
            </a:r>
            <a:endParaRPr/>
          </a:p>
        </p:txBody>
      </p:sp>
      <p:pic>
        <p:nvPicPr>
          <p:cNvPr id="101" name="Google Shape;101;g15c04ecd4a2_23_0"/>
          <p:cNvPicPr preferRelativeResize="0"/>
          <p:nvPr/>
        </p:nvPicPr>
        <p:blipFill>
          <a:blip r:embed="rId3">
            <a:alphaModFix/>
          </a:blip>
          <a:stretch>
            <a:fillRect/>
          </a:stretch>
        </p:blipFill>
        <p:spPr>
          <a:xfrm>
            <a:off x="328725" y="1286150"/>
            <a:ext cx="4103299" cy="38030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g1407f45aea0_0_81"/>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Bayesian Optimization</a:t>
            </a:r>
            <a:endParaRPr/>
          </a:p>
        </p:txBody>
      </p:sp>
      <p:sp>
        <p:nvSpPr>
          <p:cNvPr id="309" name="Google Shape;309;g1407f45aea0_0_81"/>
          <p:cNvSpPr txBox="1"/>
          <p:nvPr/>
        </p:nvSpPr>
        <p:spPr>
          <a:xfrm>
            <a:off x="726050" y="4736375"/>
            <a:ext cx="7688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s" sz="900">
                <a:latin typeface="Lato"/>
                <a:ea typeface="Lato"/>
                <a:cs typeface="Lato"/>
                <a:sym typeface="Lato"/>
              </a:rPr>
              <a:t>By AnotherSamWilson - Own work, CC BY-SA 4.0, https://commons.wikimedia.org/w/index.php?curid=84842869</a:t>
            </a:r>
            <a:endParaRPr i="1" sz="900">
              <a:latin typeface="Lato"/>
              <a:ea typeface="Lato"/>
              <a:cs typeface="Lato"/>
              <a:sym typeface="Lato"/>
            </a:endParaRPr>
          </a:p>
        </p:txBody>
      </p:sp>
      <p:pic>
        <p:nvPicPr>
          <p:cNvPr id="310" name="Google Shape;310;g1407f45aea0_0_81"/>
          <p:cNvPicPr preferRelativeResize="0"/>
          <p:nvPr/>
        </p:nvPicPr>
        <p:blipFill>
          <a:blip r:embed="rId3">
            <a:alphaModFix/>
          </a:blip>
          <a:stretch>
            <a:fillRect/>
          </a:stretch>
        </p:blipFill>
        <p:spPr>
          <a:xfrm>
            <a:off x="484900" y="1305325"/>
            <a:ext cx="2963002" cy="3339727"/>
          </a:xfrm>
          <a:prstGeom prst="rect">
            <a:avLst/>
          </a:prstGeom>
          <a:noFill/>
          <a:ln>
            <a:noFill/>
          </a:ln>
        </p:spPr>
      </p:pic>
      <p:sp>
        <p:nvSpPr>
          <p:cNvPr id="311" name="Google Shape;311;g1407f45aea0_0_81"/>
          <p:cNvSpPr txBox="1"/>
          <p:nvPr/>
        </p:nvSpPr>
        <p:spPr>
          <a:xfrm>
            <a:off x="3996850" y="1408725"/>
            <a:ext cx="4809300" cy="260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latin typeface="Lato"/>
                <a:ea typeface="Lato"/>
                <a:cs typeface="Lato"/>
                <a:sym typeface="Lato"/>
              </a:rPr>
              <a:t>En el caso de la </a:t>
            </a:r>
            <a:r>
              <a:rPr lang="es" sz="1100">
                <a:latin typeface="Lato"/>
                <a:ea typeface="Lato"/>
                <a:cs typeface="Lato"/>
                <a:sym typeface="Lato"/>
              </a:rPr>
              <a:t>optimización</a:t>
            </a:r>
            <a:r>
              <a:rPr lang="es" sz="1100">
                <a:latin typeface="Lato"/>
                <a:ea typeface="Lato"/>
                <a:cs typeface="Lato"/>
                <a:sym typeface="Lato"/>
              </a:rPr>
              <a:t> bayesiana, se usa una enfoque </a:t>
            </a:r>
            <a:r>
              <a:rPr lang="es" sz="1100">
                <a:latin typeface="Lato"/>
                <a:ea typeface="Lato"/>
                <a:cs typeface="Lato"/>
                <a:sym typeface="Lato"/>
              </a:rPr>
              <a:t>probabilístico</a:t>
            </a:r>
            <a:r>
              <a:rPr lang="es" sz="1100">
                <a:latin typeface="Lato"/>
                <a:ea typeface="Lato"/>
                <a:cs typeface="Lato"/>
                <a:sym typeface="Lato"/>
              </a:rPr>
              <a:t> para encontrar el </a:t>
            </a:r>
            <a:r>
              <a:rPr lang="es" sz="1100">
                <a:latin typeface="Lato"/>
                <a:ea typeface="Lato"/>
                <a:cs typeface="Lato"/>
                <a:sym typeface="Lato"/>
              </a:rPr>
              <a:t>mínimo</a:t>
            </a:r>
            <a:r>
              <a:rPr lang="es" sz="1100">
                <a:latin typeface="Lato"/>
                <a:ea typeface="Lato"/>
                <a:cs typeface="Lato"/>
                <a:sym typeface="Lato"/>
              </a:rPr>
              <a:t> de una </a:t>
            </a:r>
            <a:r>
              <a:rPr lang="es" sz="1100">
                <a:latin typeface="Lato"/>
                <a:ea typeface="Lato"/>
                <a:cs typeface="Lato"/>
                <a:sym typeface="Lato"/>
              </a:rPr>
              <a:t>función</a:t>
            </a:r>
            <a:r>
              <a:rPr lang="es" sz="1100">
                <a:latin typeface="Lato"/>
                <a:ea typeface="Lato"/>
                <a:cs typeface="Lato"/>
                <a:sym typeface="Lato"/>
              </a:rPr>
              <a:t>. Entonces para conformar una </a:t>
            </a:r>
            <a:r>
              <a:rPr lang="es" sz="1100">
                <a:latin typeface="Lato"/>
                <a:ea typeface="Lato"/>
                <a:cs typeface="Lato"/>
                <a:sym typeface="Lato"/>
              </a:rPr>
              <a:t>búsqueda</a:t>
            </a:r>
            <a:r>
              <a:rPr lang="es" sz="1100">
                <a:latin typeface="Lato"/>
                <a:ea typeface="Lato"/>
                <a:cs typeface="Lato"/>
                <a:sym typeface="Lato"/>
              </a:rPr>
              <a:t> de hiperparametros son estos algoritmos es necesario determinar:</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s" sz="1100">
                <a:latin typeface="Lato"/>
                <a:ea typeface="Lato"/>
                <a:cs typeface="Lato"/>
                <a:sym typeface="Lato"/>
              </a:rPr>
              <a:t>Función</a:t>
            </a:r>
            <a:r>
              <a:rPr lang="es" sz="1100">
                <a:latin typeface="Lato"/>
                <a:ea typeface="Lato"/>
                <a:cs typeface="Lato"/>
                <a:sym typeface="Lato"/>
              </a:rPr>
              <a:t> objetivo.</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s" sz="1100">
                <a:latin typeface="Lato"/>
                <a:ea typeface="Lato"/>
                <a:cs typeface="Lato"/>
                <a:sym typeface="Lato"/>
              </a:rPr>
              <a:t>Espacio de hiperparametros.</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s" sz="1100">
                <a:latin typeface="Lato"/>
                <a:ea typeface="Lato"/>
                <a:cs typeface="Lato"/>
                <a:sym typeface="Lato"/>
              </a:rPr>
              <a:t>Algoritmo de </a:t>
            </a:r>
            <a:r>
              <a:rPr lang="es" sz="1100">
                <a:latin typeface="Lato"/>
                <a:ea typeface="Lato"/>
                <a:cs typeface="Lato"/>
                <a:sym typeface="Lato"/>
              </a:rPr>
              <a:t>optimización</a:t>
            </a:r>
            <a:r>
              <a:rPr lang="es" sz="1100">
                <a:latin typeface="Lato"/>
                <a:ea typeface="Lato"/>
                <a:cs typeface="Lato"/>
                <a:sym typeface="Lato"/>
              </a:rPr>
              <a:t>.</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lang="es" sz="1100">
                <a:latin typeface="Lato"/>
                <a:ea typeface="Lato"/>
                <a:cs typeface="Lato"/>
                <a:sym typeface="Lato"/>
              </a:rPr>
              <a:t>La optimización bayesiana puede reducir el número de iteraciones de búsqueda eligiendo los valores de entrada teniendo en cuenta los resultados anteriores. De este modo, podemos concentrar nuestra búsqueda desde el principio en los valores que se acercan más a nuestro resultado deseado.</a:t>
            </a:r>
            <a:endParaRPr sz="11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g1408c7c8102_0_12"/>
          <p:cNvSpPr txBox="1"/>
          <p:nvPr>
            <p:ph idx="1" type="body"/>
          </p:nvPr>
        </p:nvSpPr>
        <p:spPr>
          <a:xfrm>
            <a:off x="366950" y="1430500"/>
            <a:ext cx="4146000" cy="36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100"/>
              <a:t>Implementado en bibliotecas como scikit-optimize, ray[tune], hyperopt…</a:t>
            </a:r>
            <a:endParaRPr sz="1100"/>
          </a:p>
          <a:p>
            <a:pPr indent="0" lvl="0" marL="0" rtl="0" algn="l">
              <a:spcBef>
                <a:spcPts val="0"/>
              </a:spcBef>
              <a:spcAft>
                <a:spcPts val="0"/>
              </a:spcAft>
              <a:buNone/>
            </a:pPr>
            <a:r>
              <a:t/>
            </a:r>
            <a:endParaRPr sz="1100"/>
          </a:p>
          <a:p>
            <a:pPr indent="-298450" lvl="0" marL="457200" rtl="0" algn="l">
              <a:spcBef>
                <a:spcPts val="1200"/>
              </a:spcBef>
              <a:spcAft>
                <a:spcPts val="0"/>
              </a:spcAft>
              <a:buClr>
                <a:srgbClr val="000000"/>
              </a:buClr>
              <a:buSzPts val="1100"/>
              <a:buFont typeface="Arial"/>
              <a:buAutoNum type="arabicPeriod"/>
            </a:pPr>
            <a:r>
              <a:rPr lang="es" sz="1100"/>
              <a:t>Seleccionar una muestra de </a:t>
            </a:r>
            <a:r>
              <a:rPr lang="es" sz="1100"/>
              <a:t>parámetros</a:t>
            </a:r>
            <a:r>
              <a:rPr lang="es" sz="1100"/>
              <a:t>, con la </a:t>
            </a:r>
            <a:r>
              <a:rPr lang="es" sz="1100"/>
              <a:t>función</a:t>
            </a:r>
            <a:r>
              <a:rPr lang="es" sz="1100"/>
              <a:t> de </a:t>
            </a:r>
            <a:r>
              <a:rPr lang="es" sz="1100"/>
              <a:t>adquisición</a:t>
            </a:r>
            <a:r>
              <a:rPr lang="es" sz="1100"/>
              <a:t>.</a:t>
            </a:r>
            <a:endParaRPr sz="1100"/>
          </a:p>
          <a:p>
            <a:pPr indent="-298450" lvl="0" marL="457200" rtl="0" algn="l">
              <a:spcBef>
                <a:spcPts val="0"/>
              </a:spcBef>
              <a:spcAft>
                <a:spcPts val="0"/>
              </a:spcAft>
              <a:buClr>
                <a:srgbClr val="000000"/>
              </a:buClr>
              <a:buSzPts val="1100"/>
              <a:buFont typeface="Arial"/>
              <a:buAutoNum type="arabicPeriod"/>
            </a:pPr>
            <a:r>
              <a:rPr lang="es" sz="1100"/>
              <a:t>Evaluar la muestra de </a:t>
            </a:r>
            <a:r>
              <a:rPr lang="es" sz="1100"/>
              <a:t>parámetros</a:t>
            </a:r>
            <a:r>
              <a:rPr lang="es" sz="1100"/>
              <a:t> con la </a:t>
            </a:r>
            <a:r>
              <a:rPr lang="es" sz="1100"/>
              <a:t>función</a:t>
            </a:r>
            <a:r>
              <a:rPr lang="es" sz="1100"/>
              <a:t> objetivo.</a:t>
            </a:r>
            <a:endParaRPr sz="1100"/>
          </a:p>
          <a:p>
            <a:pPr indent="-298450" lvl="0" marL="457200" rtl="0" algn="l">
              <a:spcBef>
                <a:spcPts val="0"/>
              </a:spcBef>
              <a:spcAft>
                <a:spcPts val="0"/>
              </a:spcAft>
              <a:buClr>
                <a:srgbClr val="000000"/>
              </a:buClr>
              <a:buSzPts val="1100"/>
              <a:buFont typeface="Arial"/>
              <a:buAutoNum type="arabicPeriod"/>
            </a:pPr>
            <a:r>
              <a:rPr lang="es" sz="1100"/>
              <a:t>Actualizar los datos y </a:t>
            </a:r>
            <a:r>
              <a:rPr lang="es" sz="1100"/>
              <a:t>así</a:t>
            </a:r>
            <a:r>
              <a:rPr lang="es" sz="1100"/>
              <a:t> </a:t>
            </a:r>
            <a:r>
              <a:rPr lang="es" sz="1100"/>
              <a:t>también</a:t>
            </a:r>
            <a:r>
              <a:rPr lang="es" sz="1100"/>
              <a:t> la </a:t>
            </a:r>
            <a:r>
              <a:rPr lang="es" sz="1100"/>
              <a:t>aproximación</a:t>
            </a:r>
            <a:r>
              <a:rPr lang="es" sz="1100"/>
              <a:t> a priori</a:t>
            </a:r>
            <a:endParaRPr sz="1100"/>
          </a:p>
          <a:p>
            <a:pPr indent="-298450" lvl="0" marL="457200" rtl="0" algn="l">
              <a:spcBef>
                <a:spcPts val="0"/>
              </a:spcBef>
              <a:spcAft>
                <a:spcPts val="0"/>
              </a:spcAft>
              <a:buClr>
                <a:srgbClr val="000000"/>
              </a:buClr>
              <a:buSzPts val="1100"/>
              <a:buFont typeface="Arial"/>
              <a:buAutoNum type="arabicPeriod"/>
            </a:pPr>
            <a:r>
              <a:rPr lang="es" sz="1100"/>
              <a:t>Volver a 1.</a:t>
            </a:r>
            <a:endParaRPr sz="1100"/>
          </a:p>
          <a:p>
            <a:pPr indent="0" lvl="0" marL="0" rtl="0" algn="l">
              <a:spcBef>
                <a:spcPts val="1200"/>
              </a:spcBef>
              <a:spcAft>
                <a:spcPts val="0"/>
              </a:spcAft>
              <a:buNone/>
            </a:pPr>
            <a:r>
              <a:rPr lang="es" sz="1100"/>
              <a:t>Para la </a:t>
            </a:r>
            <a:r>
              <a:rPr lang="es" sz="1100"/>
              <a:t>aproximación</a:t>
            </a:r>
            <a:r>
              <a:rPr lang="es" sz="1100"/>
              <a:t> de la </a:t>
            </a:r>
            <a:r>
              <a:rPr lang="es" sz="1100"/>
              <a:t>función</a:t>
            </a:r>
            <a:r>
              <a:rPr lang="es" sz="1100"/>
              <a:t> objetivo se suele usar un Proceso Gaussiano.</a:t>
            </a:r>
            <a:endParaRPr sz="1100"/>
          </a:p>
          <a:p>
            <a:pPr indent="0" lvl="0" marL="0" rtl="0" algn="l">
              <a:spcBef>
                <a:spcPts val="1200"/>
              </a:spcBef>
              <a:spcAft>
                <a:spcPts val="0"/>
              </a:spcAft>
              <a:buNone/>
            </a:pPr>
            <a:r>
              <a:rPr lang="es" sz="1100"/>
              <a:t>Como </a:t>
            </a:r>
            <a:r>
              <a:rPr lang="es" sz="1100"/>
              <a:t>función</a:t>
            </a:r>
            <a:r>
              <a:rPr lang="es" sz="1100"/>
              <a:t> de </a:t>
            </a:r>
            <a:r>
              <a:rPr lang="es" sz="1100"/>
              <a:t>adquisición</a:t>
            </a:r>
            <a:r>
              <a:rPr lang="es" sz="1100"/>
              <a:t> hay </a:t>
            </a:r>
            <a:r>
              <a:rPr lang="es" sz="1100"/>
              <a:t>técnicas</a:t>
            </a:r>
            <a:r>
              <a:rPr lang="es" sz="1100"/>
              <a:t> que permiten minimizar la creencia a priori para seleccionar los </a:t>
            </a:r>
            <a:r>
              <a:rPr lang="es" sz="1100"/>
              <a:t>parámetros</a:t>
            </a:r>
            <a:r>
              <a:rPr lang="es" sz="1100"/>
              <a:t> de </a:t>
            </a:r>
            <a:r>
              <a:rPr lang="es" sz="1100"/>
              <a:t>interés</a:t>
            </a:r>
            <a:r>
              <a:rPr lang="es" sz="1100"/>
              <a:t>.</a:t>
            </a:r>
            <a:endParaRPr sz="1100"/>
          </a:p>
          <a:p>
            <a:pPr indent="0" lvl="0" marL="0" rtl="0" algn="l">
              <a:spcBef>
                <a:spcPts val="1200"/>
              </a:spcBef>
              <a:spcAft>
                <a:spcPts val="0"/>
              </a:spcAft>
              <a:buNone/>
            </a:pPr>
            <a:r>
              <a:t/>
            </a:r>
            <a:endParaRPr/>
          </a:p>
        </p:txBody>
      </p:sp>
      <p:sp>
        <p:nvSpPr>
          <p:cNvPr id="317" name="Google Shape;317;g1408c7c8102_0_12"/>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Bayesian Optimization</a:t>
            </a:r>
            <a:endParaRPr/>
          </a:p>
        </p:txBody>
      </p:sp>
      <p:pic>
        <p:nvPicPr>
          <p:cNvPr id="318" name="Google Shape;318;g1408c7c8102_0_12"/>
          <p:cNvPicPr preferRelativeResize="0"/>
          <p:nvPr/>
        </p:nvPicPr>
        <p:blipFill>
          <a:blip r:embed="rId3">
            <a:alphaModFix/>
          </a:blip>
          <a:stretch>
            <a:fillRect/>
          </a:stretch>
        </p:blipFill>
        <p:spPr>
          <a:xfrm>
            <a:off x="4690950" y="1091850"/>
            <a:ext cx="3891225" cy="3789550"/>
          </a:xfrm>
          <a:prstGeom prst="rect">
            <a:avLst/>
          </a:prstGeom>
          <a:noFill/>
          <a:ln>
            <a:noFill/>
          </a:ln>
        </p:spPr>
      </p:pic>
      <p:sp>
        <p:nvSpPr>
          <p:cNvPr id="319" name="Google Shape;319;g1408c7c8102_0_12"/>
          <p:cNvSpPr txBox="1"/>
          <p:nvPr/>
        </p:nvSpPr>
        <p:spPr>
          <a:xfrm>
            <a:off x="458750" y="4717600"/>
            <a:ext cx="37740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900" u="sng">
                <a:solidFill>
                  <a:schemeClr val="hlink"/>
                </a:solidFill>
                <a:latin typeface="Lato"/>
                <a:ea typeface="Lato"/>
                <a:cs typeface="Lato"/>
                <a:sym typeface="Lato"/>
                <a:hlinkClick r:id="rId4"/>
              </a:rPr>
              <a:t>https://machinelearningmastery.com/what-is-bayesian-optimization/</a:t>
            </a:r>
            <a:r>
              <a:rPr lang="es" sz="900">
                <a:latin typeface="Lato"/>
                <a:ea typeface="Lato"/>
                <a:cs typeface="Lato"/>
                <a:sym typeface="Lato"/>
              </a:rPr>
              <a:t> </a:t>
            </a:r>
            <a:endParaRPr sz="900">
              <a:latin typeface="Lato"/>
              <a:ea typeface="Lato"/>
              <a:cs typeface="Lato"/>
              <a:sym typeface="La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1407e59db2a_0_5"/>
          <p:cNvSpPr txBox="1"/>
          <p:nvPr>
            <p:ph type="title"/>
          </p:nvPr>
        </p:nvSpPr>
        <p:spPr>
          <a:xfrm>
            <a:off x="729450" y="556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Herramientas disponibles</a:t>
            </a:r>
            <a:endParaRPr/>
          </a:p>
        </p:txBody>
      </p:sp>
      <p:sp>
        <p:nvSpPr>
          <p:cNvPr id="325" name="Google Shape;325;g1407e59db2a_0_5"/>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a:t>Skorch </a:t>
            </a:r>
            <a:r>
              <a:rPr lang="es" u="sng">
                <a:solidFill>
                  <a:schemeClr val="hlink"/>
                </a:solidFill>
                <a:hlinkClick r:id="rId3"/>
              </a:rPr>
              <a:t>https://github.com/skorch-dev</a:t>
            </a:r>
            <a:r>
              <a:rPr lang="es"/>
              <a:t> </a:t>
            </a:r>
            <a:endParaRPr/>
          </a:p>
          <a:p>
            <a:pPr indent="0" lvl="0" marL="0" rtl="0" algn="l">
              <a:lnSpc>
                <a:spcPct val="115000"/>
              </a:lnSpc>
              <a:spcBef>
                <a:spcPts val="0"/>
              </a:spcBef>
              <a:spcAft>
                <a:spcPts val="0"/>
              </a:spcAft>
              <a:buSzPts val="1300"/>
              <a:buNone/>
            </a:pPr>
            <a:r>
              <a:rPr lang="es"/>
              <a:t>Optuna </a:t>
            </a:r>
            <a:r>
              <a:rPr lang="es" u="sng">
                <a:solidFill>
                  <a:schemeClr val="hlink"/>
                </a:solidFill>
                <a:hlinkClick r:id="rId4"/>
              </a:rPr>
              <a:t>https://optuna.org/</a:t>
            </a:r>
            <a:r>
              <a:rPr lang="es"/>
              <a:t> </a:t>
            </a:r>
            <a:endParaRPr/>
          </a:p>
          <a:p>
            <a:pPr indent="0" lvl="0" marL="0" rtl="0" algn="l">
              <a:lnSpc>
                <a:spcPct val="115000"/>
              </a:lnSpc>
              <a:spcBef>
                <a:spcPts val="0"/>
              </a:spcBef>
              <a:spcAft>
                <a:spcPts val="0"/>
              </a:spcAft>
              <a:buSzPts val="1300"/>
              <a:buNone/>
            </a:pPr>
            <a:r>
              <a:rPr lang="es"/>
              <a:t>Tune </a:t>
            </a:r>
            <a:r>
              <a:rPr lang="es" u="sng">
                <a:solidFill>
                  <a:schemeClr val="hlink"/>
                </a:solidFill>
                <a:hlinkClick r:id="rId5"/>
              </a:rPr>
              <a:t>https://docs.ray.io/</a:t>
            </a:r>
            <a:r>
              <a:rPr lang="es"/>
              <a:t> </a:t>
            </a:r>
            <a:endParaRPr/>
          </a:p>
        </p:txBody>
      </p:sp>
      <p:pic>
        <p:nvPicPr>
          <p:cNvPr id="326" name="Google Shape;326;g1407e59db2a_0_5"/>
          <p:cNvPicPr preferRelativeResize="0"/>
          <p:nvPr/>
        </p:nvPicPr>
        <p:blipFill>
          <a:blip r:embed="rId6">
            <a:alphaModFix/>
          </a:blip>
          <a:stretch>
            <a:fillRect/>
          </a:stretch>
        </p:blipFill>
        <p:spPr>
          <a:xfrm>
            <a:off x="6259025" y="1396650"/>
            <a:ext cx="2159130" cy="682225"/>
          </a:xfrm>
          <a:prstGeom prst="rect">
            <a:avLst/>
          </a:prstGeom>
          <a:noFill/>
          <a:ln>
            <a:noFill/>
          </a:ln>
        </p:spPr>
      </p:pic>
      <p:pic>
        <p:nvPicPr>
          <p:cNvPr id="327" name="Google Shape;327;g1407e59db2a_0_5"/>
          <p:cNvPicPr preferRelativeResize="0"/>
          <p:nvPr/>
        </p:nvPicPr>
        <p:blipFill>
          <a:blip r:embed="rId7">
            <a:alphaModFix/>
          </a:blip>
          <a:stretch>
            <a:fillRect/>
          </a:stretch>
        </p:blipFill>
        <p:spPr>
          <a:xfrm>
            <a:off x="3822925" y="2265850"/>
            <a:ext cx="4815450" cy="15672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1408c7c8102_0_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g1408c7c8102_0_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334" name="Google Shape;334;g1408c7c8102_0_22"/>
          <p:cNvPicPr preferRelativeResize="0"/>
          <p:nvPr/>
        </p:nvPicPr>
        <p:blipFill>
          <a:blip r:embed="rId3">
            <a:alphaModFix/>
          </a:blip>
          <a:stretch>
            <a:fillRect/>
          </a:stretch>
        </p:blipFill>
        <p:spPr>
          <a:xfrm>
            <a:off x="4572000" y="3749166"/>
            <a:ext cx="3935750" cy="1177685"/>
          </a:xfrm>
          <a:prstGeom prst="rect">
            <a:avLst/>
          </a:prstGeom>
          <a:noFill/>
          <a:ln>
            <a:noFill/>
          </a:ln>
        </p:spPr>
      </p:pic>
      <p:pic>
        <p:nvPicPr>
          <p:cNvPr id="335" name="Google Shape;335;g1408c7c8102_0_22"/>
          <p:cNvPicPr preferRelativeResize="0"/>
          <p:nvPr/>
        </p:nvPicPr>
        <p:blipFill>
          <a:blip r:embed="rId4">
            <a:alphaModFix/>
          </a:blip>
          <a:stretch>
            <a:fillRect/>
          </a:stretch>
        </p:blipFill>
        <p:spPr>
          <a:xfrm>
            <a:off x="4572000" y="611175"/>
            <a:ext cx="3935754" cy="2994201"/>
          </a:xfrm>
          <a:prstGeom prst="rect">
            <a:avLst/>
          </a:prstGeom>
          <a:noFill/>
          <a:ln>
            <a:noFill/>
          </a:ln>
        </p:spPr>
      </p:pic>
      <p:pic>
        <p:nvPicPr>
          <p:cNvPr id="336" name="Google Shape;336;g1408c7c8102_0_22"/>
          <p:cNvPicPr preferRelativeResize="0"/>
          <p:nvPr/>
        </p:nvPicPr>
        <p:blipFill>
          <a:blip r:embed="rId5">
            <a:alphaModFix/>
          </a:blip>
          <a:stretch>
            <a:fillRect/>
          </a:stretch>
        </p:blipFill>
        <p:spPr>
          <a:xfrm>
            <a:off x="647225" y="611175"/>
            <a:ext cx="3859176" cy="23701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g1408c7c8102_0_0"/>
          <p:cNvSpPr txBox="1"/>
          <p:nvPr>
            <p:ph type="title"/>
          </p:nvPr>
        </p:nvSpPr>
        <p:spPr>
          <a:xfrm>
            <a:off x="7294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Ejercicio de </a:t>
            </a:r>
            <a:r>
              <a:rPr lang="es"/>
              <a:t>programación</a:t>
            </a:r>
            <a:endParaRPr/>
          </a:p>
        </p:txBody>
      </p:sp>
      <p:sp>
        <p:nvSpPr>
          <p:cNvPr id="342" name="Google Shape;342;g1408c7c8102_0_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g1407f45aea0_0_89"/>
          <p:cNvSpPr txBox="1"/>
          <p:nvPr>
            <p:ph type="title"/>
          </p:nvPr>
        </p:nvSpPr>
        <p:spPr>
          <a:xfrm>
            <a:off x="727650" y="5066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AutoAugment. Motivación</a:t>
            </a:r>
            <a:endParaRPr/>
          </a:p>
        </p:txBody>
      </p:sp>
      <p:sp>
        <p:nvSpPr>
          <p:cNvPr id="348" name="Google Shape;348;g1407f45aea0_0_89"/>
          <p:cNvSpPr txBox="1"/>
          <p:nvPr>
            <p:ph idx="1" type="body"/>
          </p:nvPr>
        </p:nvSpPr>
        <p:spPr>
          <a:xfrm>
            <a:off x="5662050" y="1275375"/>
            <a:ext cx="2756100" cy="306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a:t>En la práctica habitual se suele usar data augmentation sobre los conjuntos de imágenes, buscando así mejorar el comportamiento de los modelos.</a:t>
            </a:r>
            <a:endParaRPr/>
          </a:p>
          <a:p>
            <a:pPr indent="0" lvl="0" marL="0" rtl="0" algn="l">
              <a:lnSpc>
                <a:spcPct val="115000"/>
              </a:lnSpc>
              <a:spcBef>
                <a:spcPts val="0"/>
              </a:spcBef>
              <a:spcAft>
                <a:spcPts val="0"/>
              </a:spcAft>
              <a:buSzPts val="1300"/>
              <a:buNone/>
            </a:pPr>
            <a:r>
              <a:rPr lang="es"/>
              <a:t>Esto permite aumentar la cantidad de pares </a:t>
            </a:r>
            <a:r>
              <a:rPr lang="es"/>
              <a:t>entrada y salida</a:t>
            </a:r>
            <a:r>
              <a:rPr lang="es"/>
              <a:t>, a partir de pequeñas modificaciones en las </a:t>
            </a:r>
            <a:r>
              <a:rPr lang="es"/>
              <a:t>imágenes</a:t>
            </a:r>
            <a:r>
              <a:rPr lang="es"/>
              <a:t> existentes.</a:t>
            </a:r>
            <a:endParaRPr/>
          </a:p>
          <a:p>
            <a:pPr indent="0" lvl="0" marL="0" rtl="0" algn="l">
              <a:lnSpc>
                <a:spcPct val="115000"/>
              </a:lnSpc>
              <a:spcBef>
                <a:spcPts val="0"/>
              </a:spcBef>
              <a:spcAft>
                <a:spcPts val="0"/>
              </a:spcAft>
              <a:buSzPts val="1300"/>
              <a:buNone/>
            </a:pPr>
            <a:r>
              <a:rPr lang="es"/>
              <a:t>Como resultado también permite evitar el overfitting en el entrenamiento.</a:t>
            </a:r>
            <a:endParaRPr/>
          </a:p>
        </p:txBody>
      </p:sp>
      <p:sp>
        <p:nvSpPr>
          <p:cNvPr id="349" name="Google Shape;349;g1407f45aea0_0_89"/>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AutoAugment: Learning Augmentation Policies from Data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350" name="Google Shape;350;g1407f45aea0_0_89"/>
          <p:cNvPicPr preferRelativeResize="0"/>
          <p:nvPr/>
        </p:nvPicPr>
        <p:blipFill rotWithShape="1">
          <a:blip r:embed="rId4">
            <a:alphaModFix/>
          </a:blip>
          <a:srcRect b="0" l="0" r="0" t="0"/>
          <a:stretch/>
        </p:blipFill>
        <p:spPr>
          <a:xfrm>
            <a:off x="467725" y="1604724"/>
            <a:ext cx="4523851" cy="257022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g1407f45aea0_0_96"/>
          <p:cNvSpPr txBox="1"/>
          <p:nvPr>
            <p:ph type="title"/>
          </p:nvPr>
        </p:nvSpPr>
        <p:spPr>
          <a:xfrm>
            <a:off x="727650" y="5066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AutoAugment. Motivación</a:t>
            </a:r>
            <a:endParaRPr/>
          </a:p>
        </p:txBody>
      </p:sp>
      <p:sp>
        <p:nvSpPr>
          <p:cNvPr id="356" name="Google Shape;356;g1407f45aea0_0_96"/>
          <p:cNvSpPr txBox="1"/>
          <p:nvPr>
            <p:ph idx="1" type="body"/>
          </p:nvPr>
        </p:nvSpPr>
        <p:spPr>
          <a:xfrm>
            <a:off x="448475" y="1436550"/>
            <a:ext cx="2957100" cy="30645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a:t>Sin embargo, la aplicación de las distintas políticas de augmentacion se suele hacer en base a prueba y error, partiendo de hipótesis que supongan una posible mejora en el rendimiento del modelo. Estas hipótesis se prueban iterativamente hasta mejorar las métricas de interés, pero en la práctica se está lejos de encontrar la combinación óptima de modificaciones dado el gran tamaño del espacio de búsqueda.</a:t>
            </a:r>
            <a:endParaRPr/>
          </a:p>
        </p:txBody>
      </p:sp>
      <p:sp>
        <p:nvSpPr>
          <p:cNvPr id="357" name="Google Shape;357;g1407f45aea0_0_96"/>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AutoAugment: Learning Augmentation Policies from Data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358" name="Google Shape;358;g1407f45aea0_0_96"/>
          <p:cNvPicPr preferRelativeResize="0"/>
          <p:nvPr/>
        </p:nvPicPr>
        <p:blipFill rotWithShape="1">
          <a:blip r:embed="rId4">
            <a:alphaModFix/>
          </a:blip>
          <a:srcRect b="0" l="0" r="0" t="0"/>
          <a:stretch/>
        </p:blipFill>
        <p:spPr>
          <a:xfrm>
            <a:off x="3978820" y="1325675"/>
            <a:ext cx="4437529" cy="30645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g1407f45aea0_0_103"/>
          <p:cNvSpPr txBox="1"/>
          <p:nvPr>
            <p:ph type="title"/>
          </p:nvPr>
        </p:nvSpPr>
        <p:spPr>
          <a:xfrm>
            <a:off x="727650" y="5066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AutoAugment</a:t>
            </a:r>
            <a:endParaRPr/>
          </a:p>
        </p:txBody>
      </p:sp>
      <p:sp>
        <p:nvSpPr>
          <p:cNvPr id="364" name="Google Shape;364;g1407f45aea0_0_103"/>
          <p:cNvSpPr txBox="1"/>
          <p:nvPr>
            <p:ph idx="1" type="body"/>
          </p:nvPr>
        </p:nvSpPr>
        <p:spPr>
          <a:xfrm>
            <a:off x="448475" y="1436550"/>
            <a:ext cx="2957100" cy="30645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a:t>Investigadores de Google Research propusieron implementar modelo que aprenda las políticas de Data Augmentation que mejor dado un conjunto de datos.</a:t>
            </a:r>
            <a:endParaRPr/>
          </a:p>
          <a:p>
            <a:pPr indent="0" lvl="0" marL="0" rtl="0" algn="just">
              <a:lnSpc>
                <a:spcPct val="115000"/>
              </a:lnSpc>
              <a:spcBef>
                <a:spcPts val="0"/>
              </a:spcBef>
              <a:spcAft>
                <a:spcPts val="0"/>
              </a:spcAft>
              <a:buSzPts val="1300"/>
              <a:buNone/>
            </a:pPr>
            <a:r>
              <a:t/>
            </a:r>
            <a:endParaRPr/>
          </a:p>
          <a:p>
            <a:pPr indent="0" lvl="0" marL="0" rtl="0" algn="just">
              <a:lnSpc>
                <a:spcPct val="115000"/>
              </a:lnSpc>
              <a:spcBef>
                <a:spcPts val="0"/>
              </a:spcBef>
              <a:spcAft>
                <a:spcPts val="0"/>
              </a:spcAft>
              <a:buSzPts val="1300"/>
              <a:buNone/>
            </a:pPr>
            <a:r>
              <a:rPr lang="es"/>
              <a:t>En este caso se mapean cerca de 2,9 x 10</a:t>
            </a:r>
            <a:r>
              <a:rPr baseline="30000" lang="es"/>
              <a:t>32</a:t>
            </a:r>
            <a:r>
              <a:rPr lang="es"/>
              <a:t> combinaciones posibles para cada una de las sub-políticas de aumentación.</a:t>
            </a:r>
            <a:endParaRPr/>
          </a:p>
          <a:p>
            <a:pPr indent="0" lvl="0" marL="0" rtl="0" algn="just">
              <a:lnSpc>
                <a:spcPct val="115000"/>
              </a:lnSpc>
              <a:spcBef>
                <a:spcPts val="0"/>
              </a:spcBef>
              <a:spcAft>
                <a:spcPts val="0"/>
              </a:spcAft>
              <a:buSzPts val="1300"/>
              <a:buNone/>
            </a:pPr>
            <a:r>
              <a:t/>
            </a:r>
            <a:endParaRPr/>
          </a:p>
          <a:p>
            <a:pPr indent="0" lvl="0" marL="0" rtl="0" algn="just">
              <a:lnSpc>
                <a:spcPct val="115000"/>
              </a:lnSpc>
              <a:spcBef>
                <a:spcPts val="0"/>
              </a:spcBef>
              <a:spcAft>
                <a:spcPts val="0"/>
              </a:spcAft>
              <a:buSzPts val="1300"/>
              <a:buNone/>
            </a:pPr>
            <a:r>
              <a:rPr lang="es"/>
              <a:t>Se usó aprendizaje por refuerzo (PPO) para decidir la mejor política en dicho espacio</a:t>
            </a:r>
            <a:endParaRPr/>
          </a:p>
        </p:txBody>
      </p:sp>
      <p:sp>
        <p:nvSpPr>
          <p:cNvPr id="365" name="Google Shape;365;g1407f45aea0_0_103"/>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AutoAugment: Learning Augmentation Policies from Data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366" name="Google Shape;366;g1407f45aea0_0_103"/>
          <p:cNvPicPr preferRelativeResize="0"/>
          <p:nvPr/>
        </p:nvPicPr>
        <p:blipFill rotWithShape="1">
          <a:blip r:embed="rId4">
            <a:alphaModFix/>
          </a:blip>
          <a:srcRect b="0" l="0" r="0" t="0"/>
          <a:stretch/>
        </p:blipFill>
        <p:spPr>
          <a:xfrm>
            <a:off x="4370850" y="2864225"/>
            <a:ext cx="4105275" cy="1809750"/>
          </a:xfrm>
          <a:prstGeom prst="rect">
            <a:avLst/>
          </a:prstGeom>
          <a:noFill/>
          <a:ln>
            <a:noFill/>
          </a:ln>
        </p:spPr>
      </p:pic>
      <p:pic>
        <p:nvPicPr>
          <p:cNvPr id="367" name="Google Shape;367;g1407f45aea0_0_103"/>
          <p:cNvPicPr preferRelativeResize="0"/>
          <p:nvPr/>
        </p:nvPicPr>
        <p:blipFill rotWithShape="1">
          <a:blip r:embed="rId5">
            <a:alphaModFix/>
          </a:blip>
          <a:srcRect b="0" l="0" r="0" t="0"/>
          <a:stretch/>
        </p:blipFill>
        <p:spPr>
          <a:xfrm>
            <a:off x="4611763" y="618800"/>
            <a:ext cx="3914775" cy="21336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g1407f45aea0_0_111"/>
          <p:cNvSpPr txBox="1"/>
          <p:nvPr>
            <p:ph type="title"/>
          </p:nvPr>
        </p:nvSpPr>
        <p:spPr>
          <a:xfrm>
            <a:off x="727650" y="5066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AutoAugment. Resultados</a:t>
            </a:r>
            <a:endParaRPr/>
          </a:p>
        </p:txBody>
      </p:sp>
      <p:sp>
        <p:nvSpPr>
          <p:cNvPr id="373" name="Google Shape;373;g1407f45aea0_0_111"/>
          <p:cNvSpPr txBox="1"/>
          <p:nvPr>
            <p:ph idx="1" type="body"/>
          </p:nvPr>
        </p:nvSpPr>
        <p:spPr>
          <a:xfrm>
            <a:off x="448475" y="1436550"/>
            <a:ext cx="2957100" cy="30645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a:t>Los resultados fueron los esperados, se encontró un conjunto particular de políticas de data augmentation para cada dataset, que resultaron en una mejora en performance en casi todos los datos testeados.</a:t>
            </a:r>
            <a:endParaRPr/>
          </a:p>
          <a:p>
            <a:pPr indent="0" lvl="0" marL="0" rtl="0" algn="just">
              <a:lnSpc>
                <a:spcPct val="115000"/>
              </a:lnSpc>
              <a:spcBef>
                <a:spcPts val="0"/>
              </a:spcBef>
              <a:spcAft>
                <a:spcPts val="0"/>
              </a:spcAft>
              <a:buSzPts val="1300"/>
              <a:buNone/>
            </a:pPr>
            <a:r>
              <a:t/>
            </a:r>
            <a:endParaRPr/>
          </a:p>
          <a:p>
            <a:pPr indent="0" lvl="0" marL="0" rtl="0" algn="just">
              <a:lnSpc>
                <a:spcPct val="115000"/>
              </a:lnSpc>
              <a:spcBef>
                <a:spcPts val="0"/>
              </a:spcBef>
              <a:spcAft>
                <a:spcPts val="0"/>
              </a:spcAft>
              <a:buSzPts val="1300"/>
              <a:buNone/>
            </a:pPr>
            <a:r>
              <a:rPr lang="es"/>
              <a:t>También se probaron mejoras en la performance de datasets custom al hacer transferencia de políticas de data augmentation entrenadas para ImageNet</a:t>
            </a:r>
            <a:endParaRPr/>
          </a:p>
        </p:txBody>
      </p:sp>
      <p:sp>
        <p:nvSpPr>
          <p:cNvPr id="374" name="Google Shape;374;g1407f45aea0_0_111"/>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AutoAugment: Learning Augmentation Policies from Data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375" name="Google Shape;375;g1407f45aea0_0_111"/>
          <p:cNvPicPr preferRelativeResize="0"/>
          <p:nvPr/>
        </p:nvPicPr>
        <p:blipFill rotWithShape="1">
          <a:blip r:embed="rId4">
            <a:alphaModFix/>
          </a:blip>
          <a:srcRect b="0" l="0" r="0" t="0"/>
          <a:stretch/>
        </p:blipFill>
        <p:spPr>
          <a:xfrm>
            <a:off x="4309600" y="1101075"/>
            <a:ext cx="4261551" cy="2059750"/>
          </a:xfrm>
          <a:prstGeom prst="rect">
            <a:avLst/>
          </a:prstGeom>
          <a:noFill/>
          <a:ln>
            <a:noFill/>
          </a:ln>
        </p:spPr>
      </p:pic>
      <p:pic>
        <p:nvPicPr>
          <p:cNvPr id="376" name="Google Shape;376;g1407f45aea0_0_111"/>
          <p:cNvPicPr preferRelativeResize="0"/>
          <p:nvPr/>
        </p:nvPicPr>
        <p:blipFill rotWithShape="1">
          <a:blip r:embed="rId5">
            <a:alphaModFix/>
          </a:blip>
          <a:srcRect b="0" l="0" r="0" t="0"/>
          <a:stretch/>
        </p:blipFill>
        <p:spPr>
          <a:xfrm>
            <a:off x="4665000" y="3220025"/>
            <a:ext cx="3962400" cy="18288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g1407f45aea0_0_119"/>
          <p:cNvSpPr txBox="1"/>
          <p:nvPr>
            <p:ph type="title"/>
          </p:nvPr>
        </p:nvSpPr>
        <p:spPr>
          <a:xfrm>
            <a:off x="727650" y="5066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AutoAugment. Implementacion</a:t>
            </a:r>
            <a:endParaRPr/>
          </a:p>
        </p:txBody>
      </p:sp>
      <p:sp>
        <p:nvSpPr>
          <p:cNvPr id="382" name="Google Shape;382;g1407f45aea0_0_119"/>
          <p:cNvSpPr txBox="1"/>
          <p:nvPr>
            <p:ph idx="1" type="body"/>
          </p:nvPr>
        </p:nvSpPr>
        <p:spPr>
          <a:xfrm>
            <a:off x="448475" y="3055275"/>
            <a:ext cx="7610100" cy="14457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a:t>Para probar este técnica de transferencia de Data Augmentation puede usarse el paquete </a:t>
            </a:r>
            <a:r>
              <a:rPr b="1" lang="es"/>
              <a:t>autoaugment</a:t>
            </a:r>
            <a:r>
              <a:rPr lang="es"/>
              <a:t> que fue desarrollado por los mismo investigadores y que tienen políticas pre entrenadas en varios datasets listas para ser utilizadas</a:t>
            </a:r>
            <a:endParaRPr/>
          </a:p>
        </p:txBody>
      </p:sp>
      <p:sp>
        <p:nvSpPr>
          <p:cNvPr id="383" name="Google Shape;383;g1407f45aea0_0_119"/>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AutoAugment: Learning Augmentation Policies from Data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384" name="Google Shape;384;g1407f45aea0_0_119"/>
          <p:cNvPicPr preferRelativeResize="0"/>
          <p:nvPr/>
        </p:nvPicPr>
        <p:blipFill rotWithShape="1">
          <a:blip r:embed="rId4">
            <a:alphaModFix/>
          </a:blip>
          <a:srcRect b="0" l="0" r="0" t="0"/>
          <a:stretch/>
        </p:blipFill>
        <p:spPr>
          <a:xfrm>
            <a:off x="1061300" y="1512738"/>
            <a:ext cx="6667500" cy="1285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g15c04ecd4a2_23_7"/>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Pre-entrenamiento.</a:t>
            </a:r>
            <a:endParaRPr/>
          </a:p>
        </p:txBody>
      </p:sp>
      <p:sp>
        <p:nvSpPr>
          <p:cNvPr id="107" name="Google Shape;107;g15c04ecd4a2_23_7"/>
          <p:cNvSpPr txBox="1"/>
          <p:nvPr>
            <p:ph idx="1" type="body"/>
          </p:nvPr>
        </p:nvSpPr>
        <p:spPr>
          <a:xfrm>
            <a:off x="4572000" y="1411400"/>
            <a:ext cx="3846300" cy="329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Sin embargo, las </a:t>
            </a:r>
            <a:r>
              <a:rPr lang="es"/>
              <a:t>técnicas</a:t>
            </a:r>
            <a:r>
              <a:rPr lang="es"/>
              <a:t> de pre-entrenamiento supervisado, se encuentran con su </a:t>
            </a:r>
            <a:r>
              <a:rPr lang="es"/>
              <a:t>límite</a:t>
            </a:r>
            <a:r>
              <a:rPr lang="es"/>
              <a:t>: conseguir suficiente </a:t>
            </a:r>
            <a:r>
              <a:rPr lang="es"/>
              <a:t>número</a:t>
            </a:r>
            <a:r>
              <a:rPr lang="es"/>
              <a:t> de </a:t>
            </a:r>
            <a:r>
              <a:rPr lang="es"/>
              <a:t>imágenes</a:t>
            </a:r>
            <a:r>
              <a:rPr lang="es"/>
              <a:t> etiquetadas para poder realizar el entrenamiento de modelos </a:t>
            </a:r>
            <a:r>
              <a:rPr lang="es"/>
              <a:t>ÁVIDOS</a:t>
            </a:r>
            <a:r>
              <a:rPr lang="es"/>
              <a:t> de datos.</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Los </a:t>
            </a:r>
            <a:r>
              <a:rPr lang="es"/>
              <a:t>métodos</a:t>
            </a:r>
            <a:r>
              <a:rPr lang="es"/>
              <a:t> de entrenamiento semi supervisados permiten aprovechar grandes </a:t>
            </a:r>
            <a:r>
              <a:rPr lang="es"/>
              <a:t>volúmenes</a:t>
            </a:r>
            <a:r>
              <a:rPr lang="es"/>
              <a:t> de </a:t>
            </a:r>
            <a:r>
              <a:rPr lang="es"/>
              <a:t>imágenes</a:t>
            </a:r>
            <a:r>
              <a:rPr lang="es"/>
              <a:t> para entrenamiento, sin requerir que los mismos se encuentren anotados. De esta manera, los modelos pueden internalizar patrones y representaciones comunes a un gran conjunto de </a:t>
            </a:r>
            <a:r>
              <a:rPr lang="es"/>
              <a:t>imágenes</a:t>
            </a:r>
            <a:r>
              <a:rPr lang="es"/>
              <a:t>, y luego hacer transferencia de estilo utilizando un </a:t>
            </a:r>
            <a:r>
              <a:rPr lang="es"/>
              <a:t>pequeño</a:t>
            </a:r>
            <a:r>
              <a:rPr lang="es"/>
              <a:t> volumen de </a:t>
            </a:r>
            <a:r>
              <a:rPr lang="es"/>
              <a:t>imágenes</a:t>
            </a:r>
            <a:r>
              <a:rPr lang="es"/>
              <a:t> etiquetadas.</a:t>
            </a:r>
            <a:endParaRPr/>
          </a:p>
        </p:txBody>
      </p:sp>
      <p:pic>
        <p:nvPicPr>
          <p:cNvPr id="108" name="Google Shape;108;g15c04ecd4a2_23_7"/>
          <p:cNvPicPr preferRelativeResize="0"/>
          <p:nvPr/>
        </p:nvPicPr>
        <p:blipFill>
          <a:blip r:embed="rId3">
            <a:alphaModFix/>
          </a:blip>
          <a:stretch>
            <a:fillRect/>
          </a:stretch>
        </p:blipFill>
        <p:spPr>
          <a:xfrm>
            <a:off x="328725" y="1286150"/>
            <a:ext cx="4103299" cy="38030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g1408c7c8102_0_38"/>
          <p:cNvSpPr txBox="1"/>
          <p:nvPr>
            <p:ph type="title"/>
          </p:nvPr>
        </p:nvSpPr>
        <p:spPr>
          <a:xfrm>
            <a:off x="670500" y="2471850"/>
            <a:ext cx="76887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3800">
                <a:solidFill>
                  <a:srgbClr val="CCCCCC"/>
                </a:solidFill>
              </a:rPr>
              <a:t>¡GRACIAS</a:t>
            </a:r>
            <a:r>
              <a:rPr lang="es" sz="3800">
                <a:solidFill>
                  <a:srgbClr val="CCCCCC"/>
                </a:solidFill>
              </a:rPr>
              <a:t> POR SU </a:t>
            </a:r>
            <a:r>
              <a:rPr lang="es" sz="3800">
                <a:solidFill>
                  <a:srgbClr val="CCCCCC"/>
                </a:solidFill>
              </a:rPr>
              <a:t>ATENCIÓN</a:t>
            </a:r>
            <a:r>
              <a:rPr lang="es" sz="3800">
                <a:solidFill>
                  <a:srgbClr val="CCCCCC"/>
                </a:solidFill>
              </a:rPr>
              <a:t>!</a:t>
            </a:r>
            <a:endParaRPr sz="3800">
              <a:solidFill>
                <a:srgbClr val="CCCCCC"/>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1087f60bbcc_0_58"/>
          <p:cNvSpPr txBox="1"/>
          <p:nvPr>
            <p:ph type="title"/>
          </p:nvPr>
        </p:nvSpPr>
        <p:spPr>
          <a:xfrm>
            <a:off x="727650" y="5066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Aprendizaje contrastivo - SimCLR</a:t>
            </a:r>
            <a:endParaRPr/>
          </a:p>
        </p:txBody>
      </p:sp>
      <p:sp>
        <p:nvSpPr>
          <p:cNvPr id="114" name="Google Shape;114;g1087f60bbcc_0_58"/>
          <p:cNvSpPr txBox="1"/>
          <p:nvPr>
            <p:ph idx="1" type="body"/>
          </p:nvPr>
        </p:nvSpPr>
        <p:spPr>
          <a:xfrm>
            <a:off x="4912250" y="1359450"/>
            <a:ext cx="3146400" cy="3141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a:t>El aprendizaje contrastivo es una técnica que permite el aprendizaje de features de un modelo sin necesidad de etiquetado.</a:t>
            </a:r>
            <a:endParaRPr/>
          </a:p>
          <a:p>
            <a:pPr indent="0" lvl="0" marL="0" rtl="0" algn="just">
              <a:lnSpc>
                <a:spcPct val="115000"/>
              </a:lnSpc>
              <a:spcBef>
                <a:spcPts val="0"/>
              </a:spcBef>
              <a:spcAft>
                <a:spcPts val="0"/>
              </a:spcAft>
              <a:buSzPts val="1300"/>
              <a:buNone/>
            </a:pPr>
            <a:r>
              <a:rPr lang="es"/>
              <a:t>El no uso de etiquetas es lo que lo hace tan poderoso, ya que generalmente es el cuello de botella en la implementación de muchos proyectos de ML.</a:t>
            </a:r>
            <a:endParaRPr/>
          </a:p>
          <a:p>
            <a:pPr indent="0" lvl="0" marL="0" rtl="0" algn="just">
              <a:lnSpc>
                <a:spcPct val="115000"/>
              </a:lnSpc>
              <a:spcBef>
                <a:spcPts val="0"/>
              </a:spcBef>
              <a:spcAft>
                <a:spcPts val="0"/>
              </a:spcAft>
              <a:buSzPts val="1300"/>
              <a:buNone/>
            </a:pPr>
            <a:r>
              <a:rPr lang="es"/>
              <a:t>El objetivo es encontrar un modelo que produzca features similares cuando las entradas son de la misma clase y más difíciles cuando las clases son diferentes.</a:t>
            </a:r>
            <a:endParaRPr/>
          </a:p>
          <a:p>
            <a:pPr indent="0" lvl="0" marL="0" rtl="0" algn="just">
              <a:lnSpc>
                <a:spcPct val="115000"/>
              </a:lnSpc>
              <a:spcBef>
                <a:spcPts val="0"/>
              </a:spcBef>
              <a:spcAft>
                <a:spcPts val="0"/>
              </a:spcAft>
              <a:buSzPts val="1300"/>
              <a:buNone/>
            </a:pPr>
            <a:r>
              <a:t/>
            </a:r>
            <a:endParaRPr/>
          </a:p>
        </p:txBody>
      </p:sp>
      <p:sp>
        <p:nvSpPr>
          <p:cNvPr id="115" name="Google Shape;115;g1087f60bbcc_0_58"/>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 Simple Framework for Contrastive Learning of Visual Representations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116" name="Google Shape;116;g1087f60bbcc_0_58"/>
          <p:cNvPicPr preferRelativeResize="0"/>
          <p:nvPr/>
        </p:nvPicPr>
        <p:blipFill rotWithShape="1">
          <a:blip r:embed="rId4">
            <a:alphaModFix/>
          </a:blip>
          <a:srcRect b="0" l="0" r="0" t="0"/>
          <a:stretch/>
        </p:blipFill>
        <p:spPr>
          <a:xfrm>
            <a:off x="159425" y="1359450"/>
            <a:ext cx="4607450" cy="306861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g1087f60bbcc_0_67"/>
          <p:cNvSpPr txBox="1"/>
          <p:nvPr>
            <p:ph type="title"/>
          </p:nvPr>
        </p:nvSpPr>
        <p:spPr>
          <a:xfrm>
            <a:off x="727650" y="5066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Aprendizaje contrastivo - SimCLR</a:t>
            </a:r>
            <a:endParaRPr/>
          </a:p>
        </p:txBody>
      </p:sp>
      <p:sp>
        <p:nvSpPr>
          <p:cNvPr id="122" name="Google Shape;122;g1087f60bbcc_0_67"/>
          <p:cNvSpPr txBox="1"/>
          <p:nvPr>
            <p:ph idx="1" type="body"/>
          </p:nvPr>
        </p:nvSpPr>
        <p:spPr>
          <a:xfrm>
            <a:off x="3973250" y="1235900"/>
            <a:ext cx="4092300" cy="162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a:t>Para ello se aplican técnicas de data augmentation sobre cada una de las imágenes, y se busca que las imágenes que provienen de una misma fuente tengan salidas similares, mientras que imágenes que provengan de distinta fuente tengan salidas más alejadas entre sí en el espacio de features.</a:t>
            </a:r>
            <a:endParaRPr/>
          </a:p>
        </p:txBody>
      </p:sp>
      <p:sp>
        <p:nvSpPr>
          <p:cNvPr id="123" name="Google Shape;123;g1087f60bbcc_0_67"/>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 Simple Framework for Contrastive Learning of Visual Representations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124" name="Google Shape;124;g1087f60bbcc_0_67"/>
          <p:cNvPicPr preferRelativeResize="0"/>
          <p:nvPr/>
        </p:nvPicPr>
        <p:blipFill rotWithShape="1">
          <a:blip r:embed="rId4">
            <a:alphaModFix/>
          </a:blip>
          <a:srcRect b="0" l="0" r="0" t="0"/>
          <a:stretch/>
        </p:blipFill>
        <p:spPr>
          <a:xfrm>
            <a:off x="567600" y="1643100"/>
            <a:ext cx="3202772" cy="2442962"/>
          </a:xfrm>
          <a:prstGeom prst="rect">
            <a:avLst/>
          </a:prstGeom>
          <a:noFill/>
          <a:ln>
            <a:noFill/>
          </a:ln>
        </p:spPr>
      </p:pic>
      <p:pic>
        <p:nvPicPr>
          <p:cNvPr id="125" name="Google Shape;125;g1087f60bbcc_0_67"/>
          <p:cNvPicPr preferRelativeResize="0"/>
          <p:nvPr/>
        </p:nvPicPr>
        <p:blipFill rotWithShape="1">
          <a:blip r:embed="rId5">
            <a:alphaModFix/>
          </a:blip>
          <a:srcRect b="0" l="0" r="0" t="0"/>
          <a:stretch/>
        </p:blipFill>
        <p:spPr>
          <a:xfrm>
            <a:off x="4244800" y="2865202"/>
            <a:ext cx="3736751" cy="1673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g1087f60bbcc_0_75"/>
          <p:cNvSpPr txBox="1"/>
          <p:nvPr>
            <p:ph type="title"/>
          </p:nvPr>
        </p:nvSpPr>
        <p:spPr>
          <a:xfrm>
            <a:off x="727650" y="5066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Aprendizaje contrastivo</a:t>
            </a:r>
            <a:r>
              <a:rPr lang="es"/>
              <a:t> - SimCLR</a:t>
            </a:r>
            <a:endParaRPr/>
          </a:p>
        </p:txBody>
      </p:sp>
      <p:sp>
        <p:nvSpPr>
          <p:cNvPr id="131" name="Google Shape;131;g1087f60bbcc_0_75"/>
          <p:cNvSpPr txBox="1"/>
          <p:nvPr>
            <p:ph idx="1" type="body"/>
          </p:nvPr>
        </p:nvSpPr>
        <p:spPr>
          <a:xfrm>
            <a:off x="5045388" y="1418100"/>
            <a:ext cx="3146400" cy="1990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a:t>Para cuantificar la distancia entre las </a:t>
            </a:r>
            <a:r>
              <a:rPr lang="es"/>
              <a:t>imágenes</a:t>
            </a:r>
            <a:r>
              <a:rPr lang="es"/>
              <a:t> se usa similitud de cosenos, y luego se usa una </a:t>
            </a:r>
            <a:r>
              <a:rPr lang="es"/>
              <a:t>función</a:t>
            </a:r>
            <a:r>
              <a:rPr lang="es"/>
              <a:t> de costo para minimizar que en el caso de SimCLR es NT-Xent</a:t>
            </a:r>
            <a:endParaRPr/>
          </a:p>
        </p:txBody>
      </p:sp>
      <p:sp>
        <p:nvSpPr>
          <p:cNvPr id="132" name="Google Shape;132;g1087f60bbcc_0_75"/>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 Simple Framework for Contrastive Learning of Visual Representations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133" name="Google Shape;133;g1087f60bbcc_0_75"/>
          <p:cNvPicPr preferRelativeResize="0"/>
          <p:nvPr/>
        </p:nvPicPr>
        <p:blipFill rotWithShape="1">
          <a:blip r:embed="rId4">
            <a:alphaModFix/>
          </a:blip>
          <a:srcRect b="0" l="0" r="0" t="0"/>
          <a:stretch/>
        </p:blipFill>
        <p:spPr>
          <a:xfrm>
            <a:off x="215425" y="1446550"/>
            <a:ext cx="4607450" cy="2879656"/>
          </a:xfrm>
          <a:prstGeom prst="rect">
            <a:avLst/>
          </a:prstGeom>
          <a:noFill/>
          <a:ln>
            <a:noFill/>
          </a:ln>
        </p:spPr>
      </p:pic>
      <p:pic>
        <p:nvPicPr>
          <p:cNvPr id="134" name="Google Shape;134;g1087f60bbcc_0_75"/>
          <p:cNvPicPr preferRelativeResize="0"/>
          <p:nvPr/>
        </p:nvPicPr>
        <p:blipFill rotWithShape="1">
          <a:blip r:embed="rId5">
            <a:alphaModFix/>
          </a:blip>
          <a:srcRect b="0" l="0" r="0" t="0"/>
          <a:stretch/>
        </p:blipFill>
        <p:spPr>
          <a:xfrm>
            <a:off x="4708825" y="3080238"/>
            <a:ext cx="3819525" cy="1057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1087f60bbcc_0_84"/>
          <p:cNvSpPr txBox="1"/>
          <p:nvPr>
            <p:ph type="title"/>
          </p:nvPr>
        </p:nvSpPr>
        <p:spPr>
          <a:xfrm>
            <a:off x="727650" y="5066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Aprendizaje contrastivo</a:t>
            </a:r>
            <a:r>
              <a:rPr lang="es"/>
              <a:t> - SimCLR</a:t>
            </a:r>
            <a:endParaRPr/>
          </a:p>
        </p:txBody>
      </p:sp>
      <p:sp>
        <p:nvSpPr>
          <p:cNvPr id="140" name="Google Shape;140;g1087f60bbcc_0_84"/>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 Simple Framework for Contrastive Learning of Visual Representations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141" name="Google Shape;141;g1087f60bbcc_0_84"/>
          <p:cNvPicPr preferRelativeResize="0"/>
          <p:nvPr/>
        </p:nvPicPr>
        <p:blipFill rotWithShape="1">
          <a:blip r:embed="rId4">
            <a:alphaModFix/>
          </a:blip>
          <a:srcRect b="0" l="0" r="0" t="0"/>
          <a:stretch/>
        </p:blipFill>
        <p:spPr>
          <a:xfrm>
            <a:off x="2396550" y="1278175"/>
            <a:ext cx="3695200" cy="3276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1087f60bbcc_0_92"/>
          <p:cNvSpPr txBox="1"/>
          <p:nvPr>
            <p:ph type="title"/>
          </p:nvPr>
        </p:nvSpPr>
        <p:spPr>
          <a:xfrm>
            <a:off x="727650" y="5066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Aprendizaje contrastivo</a:t>
            </a:r>
            <a:r>
              <a:rPr lang="es"/>
              <a:t> - SimCLR</a:t>
            </a:r>
            <a:endParaRPr/>
          </a:p>
        </p:txBody>
      </p:sp>
      <p:sp>
        <p:nvSpPr>
          <p:cNvPr id="147" name="Google Shape;147;g1087f60bbcc_0_92"/>
          <p:cNvSpPr txBox="1"/>
          <p:nvPr/>
        </p:nvSpPr>
        <p:spPr>
          <a:xfrm>
            <a:off x="259275" y="4673975"/>
            <a:ext cx="6531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60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A Simple Framework for Contrastive Learning of Visual Representations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148" name="Google Shape;148;g1087f60bbcc_0_92"/>
          <p:cNvPicPr preferRelativeResize="0"/>
          <p:nvPr/>
        </p:nvPicPr>
        <p:blipFill rotWithShape="1">
          <a:blip r:embed="rId4">
            <a:alphaModFix/>
          </a:blip>
          <a:srcRect b="0" l="0" r="0" t="0"/>
          <a:stretch/>
        </p:blipFill>
        <p:spPr>
          <a:xfrm>
            <a:off x="797050" y="3249000"/>
            <a:ext cx="5530676" cy="1424975"/>
          </a:xfrm>
          <a:prstGeom prst="rect">
            <a:avLst/>
          </a:prstGeom>
          <a:noFill/>
          <a:ln>
            <a:noFill/>
          </a:ln>
        </p:spPr>
      </p:pic>
      <p:pic>
        <p:nvPicPr>
          <p:cNvPr id="149" name="Google Shape;149;g1087f60bbcc_0_92"/>
          <p:cNvPicPr preferRelativeResize="0"/>
          <p:nvPr/>
        </p:nvPicPr>
        <p:blipFill rotWithShape="1">
          <a:blip r:embed="rId5">
            <a:alphaModFix/>
          </a:blip>
          <a:srcRect b="0" l="0" r="0" t="0"/>
          <a:stretch/>
        </p:blipFill>
        <p:spPr>
          <a:xfrm>
            <a:off x="999975" y="1270475"/>
            <a:ext cx="3572029" cy="1902325"/>
          </a:xfrm>
          <a:prstGeom prst="rect">
            <a:avLst/>
          </a:prstGeom>
          <a:noFill/>
          <a:ln>
            <a:noFill/>
          </a:ln>
        </p:spPr>
      </p:pic>
      <p:sp>
        <p:nvSpPr>
          <p:cNvPr id="150" name="Google Shape;150;g1087f60bbcc_0_92"/>
          <p:cNvSpPr txBox="1"/>
          <p:nvPr>
            <p:ph idx="1" type="body"/>
          </p:nvPr>
        </p:nvSpPr>
        <p:spPr>
          <a:xfrm>
            <a:off x="5325700" y="1194275"/>
            <a:ext cx="3146400" cy="1990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a:t>Una extensión de su uso es el aprendizaje semi supervisado, en el cual se usa una red pre-entrenada de con el framework de contrastive learning y luego se le aplica un fine tuning supervisado, pero con una cantidad de datos etiquetados mucho menor al que se necesitaría para entrenar la red completa.</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